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330" r:id="rId3"/>
    <p:sldId id="258" r:id="rId4"/>
    <p:sldId id="299" r:id="rId5"/>
    <p:sldId id="332" r:id="rId6"/>
    <p:sldId id="333" r:id="rId7"/>
    <p:sldId id="300" r:id="rId8"/>
    <p:sldId id="301" r:id="rId9"/>
    <p:sldId id="302" r:id="rId10"/>
    <p:sldId id="303" r:id="rId11"/>
    <p:sldId id="304" r:id="rId12"/>
    <p:sldId id="260" r:id="rId13"/>
    <p:sldId id="294" r:id="rId14"/>
    <p:sldId id="295" r:id="rId15"/>
    <p:sldId id="318" r:id="rId16"/>
    <p:sldId id="319" r:id="rId17"/>
    <p:sldId id="305" r:id="rId18"/>
    <p:sldId id="320" r:id="rId19"/>
    <p:sldId id="321" r:id="rId20"/>
    <p:sldId id="306" r:id="rId21"/>
    <p:sldId id="298" r:id="rId22"/>
    <p:sldId id="307" r:id="rId23"/>
    <p:sldId id="308" r:id="rId24"/>
    <p:sldId id="309" r:id="rId25"/>
    <p:sldId id="310" r:id="rId26"/>
    <p:sldId id="317" r:id="rId27"/>
    <p:sldId id="296" r:id="rId28"/>
    <p:sldId id="312" r:id="rId29"/>
    <p:sldId id="313" r:id="rId30"/>
    <p:sldId id="314" r:id="rId31"/>
    <p:sldId id="315" r:id="rId32"/>
    <p:sldId id="316" r:id="rId33"/>
    <p:sldId id="293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4" r:id="rId43"/>
    <p:sldId id="335" r:id="rId44"/>
    <p:sldId id="336" r:id="rId45"/>
    <p:sldId id="337" r:id="rId46"/>
    <p:sldId id="338" r:id="rId47"/>
    <p:sldId id="339" r:id="rId48"/>
    <p:sldId id="341" r:id="rId49"/>
    <p:sldId id="340" r:id="rId50"/>
    <p:sldId id="342" r:id="rId51"/>
    <p:sldId id="343" r:id="rId52"/>
    <p:sldId id="345" r:id="rId53"/>
    <p:sldId id="346" r:id="rId54"/>
    <p:sldId id="347" r:id="rId55"/>
    <p:sldId id="348" r:id="rId56"/>
    <p:sldId id="349" r:id="rId57"/>
    <p:sldId id="351" r:id="rId58"/>
    <p:sldId id="352" r:id="rId59"/>
    <p:sldId id="353" r:id="rId60"/>
    <p:sldId id="354" r:id="rId61"/>
    <p:sldId id="350" r:id="rId62"/>
    <p:sldId id="355" r:id="rId63"/>
    <p:sldId id="356" r:id="rId64"/>
    <p:sldId id="358" r:id="rId65"/>
    <p:sldId id="357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4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46B80-DFEA-4D3C-B88A-C1408A5E9312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105F5-C09D-44EF-8104-7885023335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4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7338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9827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9301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35100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0393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2311BF-BC3D-408C-B455-CF03458CE489}" type="datetimeFigureOut">
              <a:rPr lang="en-US" smtClean="0"/>
              <a:pPr/>
              <a:t>7/14/2011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1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2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3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1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315200" cy="2743200"/>
          </a:xfrm>
        </p:spPr>
        <p:txBody>
          <a:bodyPr>
            <a:noAutofit/>
          </a:bodyPr>
          <a:lstStyle/>
          <a:p>
            <a:r>
              <a:rPr lang="en-US" sz="2800" b="1" dirty="0"/>
              <a:t>Modeling Uncertainty in the Earth Sciences</a:t>
            </a:r>
          </a:p>
          <a:p>
            <a:endParaRPr lang="en-US" sz="2800" b="1" dirty="0"/>
          </a:p>
          <a:p>
            <a:r>
              <a:rPr lang="en-US" sz="2800" b="1" dirty="0" err="1"/>
              <a:t>Jef</a:t>
            </a:r>
            <a:r>
              <a:rPr lang="en-US" sz="2800" b="1" dirty="0"/>
              <a:t> </a:t>
            </a:r>
            <a:r>
              <a:rPr lang="en-US" sz="2800" b="1" dirty="0" err="1"/>
              <a:t>Caers</a:t>
            </a:r>
            <a:endParaRPr lang="en-US" sz="2800" b="1" dirty="0"/>
          </a:p>
          <a:p>
            <a:r>
              <a:rPr lang="en-US" sz="2800" b="1" dirty="0"/>
              <a:t>Stanford University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/>
              <a:t>Constraining models of uncertainty with data</a:t>
            </a:r>
            <a:endParaRPr lang="en-US" dirty="0"/>
          </a:p>
        </p:txBody>
      </p:sp>
      <p:pic>
        <p:nvPicPr>
          <p:cNvPr id="4" name="Picture 16" descr="stanford_se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7425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of information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40833" t="17037" r="9167" b="11852"/>
          <a:stretch>
            <a:fillRect/>
          </a:stretch>
        </p:blipFill>
        <p:spPr bwMode="auto">
          <a:xfrm>
            <a:off x="4953000" y="1905000"/>
            <a:ext cx="39052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41250" t="16667" r="9167" b="10741"/>
          <a:stretch>
            <a:fillRect/>
          </a:stretch>
        </p:blipFill>
        <p:spPr bwMode="auto">
          <a:xfrm>
            <a:off x="685800" y="1828800"/>
            <a:ext cx="3872707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66800" y="5334000"/>
            <a:ext cx="331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Property measured by 3D seismic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5334000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subsurface variability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that we will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to use data sources such as geophysical measurements to reduce uncertainty ?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How to account for the “partial information” that such data sources provide</a:t>
            </a:r>
          </a:p>
          <a:p>
            <a:endParaRPr lang="en-US" dirty="0" smtClean="0"/>
          </a:p>
          <a:p>
            <a:r>
              <a:rPr lang="en-US" dirty="0" smtClean="0"/>
              <a:t>How to combine several data sources (e.g. wells with seismic), each providing only partial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Probability-based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Constraining spatial models of uncertainty with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and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Problem statement: one has several data sources, each providing information about some 3D spatial variation</a:t>
            </a:r>
          </a:p>
          <a:p>
            <a:endParaRPr lang="en-US" dirty="0" smtClean="0"/>
          </a:p>
          <a:p>
            <a:r>
              <a:rPr lang="en-US" dirty="0" smtClean="0"/>
              <a:t>Step 1: </a:t>
            </a:r>
            <a:r>
              <a:rPr lang="en-US" b="1" dirty="0" smtClean="0"/>
              <a:t>Calibration</a:t>
            </a:r>
            <a:r>
              <a:rPr lang="en-US" dirty="0" smtClean="0"/>
              <a:t> = how much information is contained in each data source ?</a:t>
            </a:r>
          </a:p>
          <a:p>
            <a:endParaRPr lang="en-US" dirty="0" smtClean="0"/>
          </a:p>
          <a:p>
            <a:r>
              <a:rPr lang="en-US" dirty="0" smtClean="0"/>
              <a:t>Step 2: </a:t>
            </a:r>
            <a:r>
              <a:rPr lang="en-US" b="1" dirty="0" smtClean="0"/>
              <a:t>Integration</a:t>
            </a:r>
            <a:r>
              <a:rPr lang="en-US" dirty="0" smtClean="0"/>
              <a:t> = how do we combine these sources of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can we model the information content a data source has on some unknown ?</a:t>
            </a:r>
          </a:p>
          <a:p>
            <a:endParaRPr lang="en-US" dirty="0" smtClean="0"/>
          </a:p>
          <a:p>
            <a:r>
              <a:rPr lang="en-US" dirty="0" smtClean="0"/>
              <a:t>Answer = a conditional probability, why ?</a:t>
            </a:r>
          </a:p>
          <a:p>
            <a:pPr lvl="1"/>
            <a:r>
              <a:rPr lang="en-US" dirty="0" smtClean="0"/>
              <a:t>P(A|B) where A = target unknown and B = information source models the remaining uncertainty on A when knowing B</a:t>
            </a:r>
          </a:p>
          <a:p>
            <a:pPr lvl="1"/>
            <a:r>
              <a:rPr lang="en-US" dirty="0" smtClean="0"/>
              <a:t>Note: the degree of uncertainty is always with respect to having no data P(A) (and P(A) does not have to be 0.5!)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is needed to perform such calibration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determine P(A|B) you need joint information on (A,B), i.e. you need data pairs (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</a:t>
            </a:r>
            <a:r>
              <a:rPr lang="en-US" dirty="0" smtClean="0"/>
              <a:t>, b</a:t>
            </a:r>
            <a:r>
              <a:rPr lang="en-US" baseline="-25000" dirty="0" smtClean="0"/>
              <a:t>i</a:t>
            </a:r>
            <a:r>
              <a:rPr lang="en-US" dirty="0" smtClean="0"/>
              <a:t>), </a:t>
            </a:r>
            <a:r>
              <a:rPr lang="en-US" dirty="0" err="1" smtClean="0"/>
              <a:t>i</a:t>
            </a:r>
            <a:r>
              <a:rPr lang="en-US" dirty="0" smtClean="0"/>
              <a:t> = 1,…,n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14400" y="2819400"/>
            <a:ext cx="7569467" cy="3492605"/>
            <a:chOff x="914400" y="2819400"/>
            <a:chExt cx="7569467" cy="349260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1667" t="14074" r="9167" b="15556"/>
            <a:stretch>
              <a:fillRect/>
            </a:stretch>
          </p:blipFill>
          <p:spPr bwMode="auto">
            <a:xfrm>
              <a:off x="4495800" y="2971800"/>
              <a:ext cx="3988067" cy="3210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53651" t="13704" r="8750" b="16667"/>
            <a:stretch>
              <a:fillRect/>
            </a:stretch>
          </p:blipFill>
          <p:spPr bwMode="auto">
            <a:xfrm>
              <a:off x="914400" y="2819400"/>
              <a:ext cx="3352800" cy="3492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calibration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30833" t="4444" b="30370"/>
          <a:stretch>
            <a:fillRect/>
          </a:stretch>
        </p:blipFill>
        <p:spPr bwMode="auto">
          <a:xfrm>
            <a:off x="304800" y="1963757"/>
            <a:ext cx="8153400" cy="432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scatter plots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5867400"/>
            <a:ext cx="7541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One can derive a conditional probability from a scatter plot</a:t>
            </a:r>
            <a:endParaRPr lang="en-US" sz="24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5901766" cy="437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discrete variables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55834" t="25185" r="19583" b="21482"/>
          <a:stretch>
            <a:fillRect/>
          </a:stretch>
        </p:blipFill>
        <p:spPr bwMode="auto">
          <a:xfrm>
            <a:off x="1066800" y="1828800"/>
            <a:ext cx="3657600" cy="446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l="47500" t="24074" r="10417" b="12963"/>
          <a:stretch>
            <a:fillRect/>
          </a:stretch>
        </p:blipFill>
        <p:spPr bwMode="auto">
          <a:xfrm>
            <a:off x="4114800" y="2209800"/>
            <a:ext cx="4246582" cy="357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discrete variables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31667" t="5185" r="2917" b="11111"/>
          <a:stretch>
            <a:fillRect/>
          </a:stretch>
        </p:blipFill>
        <p:spPr bwMode="auto">
          <a:xfrm>
            <a:off x="1371600" y="1524000"/>
            <a:ext cx="6400800" cy="460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3400" y="434340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One can derive a conditional probability simply by counting (frequencies)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Modeling Uncertainty in the Earth Sciences</a:t>
            </a:r>
            <a:endParaRPr lang="en-US" sz="32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828800"/>
            <a:ext cx="7870825" cy="462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Requires a calibration data set</a:t>
            </a:r>
          </a:p>
          <a:p>
            <a:endParaRPr lang="en-US" dirty="0" smtClean="0"/>
          </a:p>
          <a:p>
            <a:r>
              <a:rPr lang="en-US" dirty="0" smtClean="0"/>
              <a:t>Example 1: obtain such data from the field</a:t>
            </a:r>
          </a:p>
          <a:p>
            <a:r>
              <a:rPr lang="en-US" dirty="0" smtClean="0"/>
              <a:t>Example 2: obtain such data from an analog field</a:t>
            </a:r>
          </a:p>
          <a:p>
            <a:r>
              <a:rPr lang="en-US" dirty="0" smtClean="0"/>
              <a:t>Example 3: create such data by physical modeling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of information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Example problem: two sources of information (B</a:t>
            </a:r>
            <a:r>
              <a:rPr lang="en-US" baseline="-25000" dirty="0" smtClean="0"/>
              <a:t>1</a:t>
            </a:r>
            <a:r>
              <a:rPr lang="en-US" dirty="0" smtClean="0"/>
              <a:t> and B</a:t>
            </a:r>
            <a:r>
              <a:rPr lang="en-US" baseline="-25000" dirty="0" smtClean="0"/>
              <a:t>2</a:t>
            </a:r>
            <a:r>
              <a:rPr lang="en-US" dirty="0" smtClean="0"/>
              <a:t>) tell you that the chance it will rain tomorrow (A) is significant, in fact,</a:t>
            </a:r>
          </a:p>
          <a:p>
            <a:pPr lvl="1"/>
            <a:r>
              <a:rPr lang="en-US" dirty="0" smtClean="0"/>
              <a:t>The first sources B</a:t>
            </a:r>
            <a:r>
              <a:rPr lang="en-US" baseline="-25000" dirty="0" smtClean="0"/>
              <a:t>1</a:t>
            </a:r>
            <a:r>
              <a:rPr lang="en-US" dirty="0" smtClean="0"/>
              <a:t> says there is a probability of 0.7</a:t>
            </a:r>
          </a:p>
          <a:p>
            <a:pPr lvl="1"/>
            <a:r>
              <a:rPr lang="en-US" dirty="0" smtClean="0"/>
              <a:t>The second source B</a:t>
            </a:r>
            <a:r>
              <a:rPr lang="en-US" baseline="-25000" dirty="0" smtClean="0"/>
              <a:t>2 </a:t>
            </a:r>
            <a:r>
              <a:rPr lang="en-US" dirty="0" smtClean="0"/>
              <a:t>says there is a probability of 0.6</a:t>
            </a:r>
          </a:p>
          <a:p>
            <a:pPr lvl="1"/>
            <a:r>
              <a:rPr lang="en-US" dirty="0" smtClean="0"/>
              <a:t>The “historical” probability of it raining tomorrow is 0.25</a:t>
            </a:r>
          </a:p>
          <a:p>
            <a:pPr lvl="1"/>
            <a:r>
              <a:rPr lang="en-US" dirty="0" smtClean="0"/>
              <a:t>You know the two sources got their information differently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is now the probability that it rains tomorrow?</a:t>
            </a:r>
          </a:p>
          <a:p>
            <a:pPr lvl="1"/>
            <a:r>
              <a:rPr lang="en-US" dirty="0" smtClean="0"/>
              <a:t>Lower than 0.6?</a:t>
            </a:r>
          </a:p>
          <a:p>
            <a:pPr lvl="1"/>
            <a:r>
              <a:rPr lang="en-US" dirty="0" smtClean="0"/>
              <a:t>Between 0.6 and 0.7?</a:t>
            </a:r>
          </a:p>
          <a:p>
            <a:pPr lvl="1"/>
            <a:r>
              <a:rPr lang="en-US" dirty="0" smtClean="0"/>
              <a:t>Higher than 0.7?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Redundancy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Redundancy measures how much “overlap” there is in the sources of information. If there is complete overlap than the information sources are redundant (and you can throw one away)</a:t>
            </a:r>
          </a:p>
          <a:p>
            <a:endParaRPr lang="en-US" dirty="0" smtClean="0"/>
          </a:p>
          <a:p>
            <a:r>
              <a:rPr lang="en-US" dirty="0" smtClean="0"/>
              <a:t>Redundancy </a:t>
            </a:r>
            <a:r>
              <a:rPr lang="en-US" dirty="0" err="1" smtClean="0"/>
              <a:t>vs</a:t>
            </a:r>
            <a:r>
              <a:rPr lang="en-US" dirty="0" smtClean="0"/>
              <a:t> Dependency (association)</a:t>
            </a:r>
          </a:p>
          <a:p>
            <a:pPr lvl="1"/>
            <a:r>
              <a:rPr lang="en-US" dirty="0" smtClean="0"/>
              <a:t>Redundancy is always with regard to a target (A=raining tomorrow)</a:t>
            </a:r>
          </a:p>
          <a:p>
            <a:pPr lvl="1"/>
            <a:r>
              <a:rPr lang="en-US" dirty="0" smtClean="0"/>
              <a:t>Dependency is the degree of association between information sources B</a:t>
            </a:r>
            <a:r>
              <a:rPr lang="en-US" baseline="-25000" dirty="0" smtClean="0"/>
              <a:t>1</a:t>
            </a:r>
            <a:r>
              <a:rPr lang="en-US" dirty="0" smtClean="0"/>
              <a:t> and B</a:t>
            </a:r>
            <a:r>
              <a:rPr lang="en-US" baseline="-25000" dirty="0" smtClean="0"/>
              <a:t>2 </a:t>
            </a:r>
            <a:r>
              <a:rPr lang="en-US" dirty="0" smtClean="0"/>
              <a:t>regardless of the target 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Redundancy is difficult to “measure”, it requires making assumptions about the nature of the information sources with respect to the target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600200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The relative contribution of information B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to knowledge of A is the same regardless of the fact that you have information B</a:t>
            </a:r>
            <a:r>
              <a:rPr lang="en-US" sz="2800" baseline="-25000" dirty="0" smtClean="0"/>
              <a:t>1</a:t>
            </a: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5" name="Object 1028"/>
          <p:cNvGraphicFramePr>
            <a:graphicFrameLocks noChangeAspect="1"/>
          </p:cNvGraphicFramePr>
          <p:nvPr/>
        </p:nvGraphicFramePr>
        <p:xfrm>
          <a:off x="977106" y="2967038"/>
          <a:ext cx="162083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Equation" r:id="rId3" imgW="914400" imgH="406080" progId="Equation.DSMT4">
                  <p:embed/>
                </p:oleObj>
              </mc:Choice>
              <mc:Fallback>
                <p:oleObj name="Equation" r:id="rId3" imgW="914400" imgH="4060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Gray">
                      <a:xfrm>
                        <a:off x="977106" y="2967038"/>
                        <a:ext cx="1620838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30"/>
          <p:cNvSpPr txBox="1">
            <a:spLocks noChangeArrowheads="1"/>
          </p:cNvSpPr>
          <p:nvPr/>
        </p:nvSpPr>
        <p:spPr bwMode="auto">
          <a:xfrm>
            <a:off x="2954337" y="2955925"/>
            <a:ext cx="420429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/>
              <a:t>quantifies how much is not known about A</a:t>
            </a:r>
          </a:p>
          <a:p>
            <a:r>
              <a:rPr lang="en-US" sz="1800" b="0" dirty="0"/>
              <a:t>knowing the </a:t>
            </a:r>
            <a:r>
              <a:rPr lang="en-US" sz="1800" dirty="0"/>
              <a:t>information </a:t>
            </a:r>
            <a:r>
              <a:rPr lang="en-US" sz="1800" dirty="0" smtClean="0"/>
              <a:t>B</a:t>
            </a:r>
            <a:r>
              <a:rPr lang="en-US" sz="1800" baseline="-25000" dirty="0" smtClean="0"/>
              <a:t>1</a:t>
            </a:r>
            <a:endParaRPr lang="en-US" sz="1800" baseline="-25000" dirty="0"/>
          </a:p>
        </p:txBody>
      </p:sp>
      <p:sp>
        <p:nvSpPr>
          <p:cNvPr id="7" name="Text Box 1031"/>
          <p:cNvSpPr txBox="1">
            <a:spLocks noChangeArrowheads="1"/>
          </p:cNvSpPr>
          <p:nvPr/>
        </p:nvSpPr>
        <p:spPr bwMode="auto">
          <a:xfrm>
            <a:off x="2971800" y="3810000"/>
            <a:ext cx="420429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/>
              <a:t>quantifies how much is not known about A</a:t>
            </a:r>
          </a:p>
          <a:p>
            <a:r>
              <a:rPr lang="en-US" sz="1800" b="0" dirty="0"/>
              <a:t>knowing the </a:t>
            </a:r>
            <a:r>
              <a:rPr lang="en-US" sz="1800" dirty="0"/>
              <a:t>information </a:t>
            </a:r>
            <a:r>
              <a:rPr lang="en-US" dirty="0" smtClean="0"/>
              <a:t>B</a:t>
            </a:r>
            <a:r>
              <a:rPr lang="en-US" baseline="-25000" dirty="0" smtClean="0"/>
              <a:t>2</a:t>
            </a:r>
            <a:endParaRPr lang="en-US" sz="1800" dirty="0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977106" y="3810000"/>
          <a:ext cx="162083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Equation" r:id="rId5" imgW="914400" imgH="406080" progId="Equation.DSMT4">
                  <p:embed/>
                </p:oleObj>
              </mc:Choice>
              <mc:Fallback>
                <p:oleObj name="Equation" r:id="rId5" imgW="914400" imgH="4060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Gray">
                      <a:xfrm>
                        <a:off x="977106" y="3810000"/>
                        <a:ext cx="1620838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1189038" y="4668838"/>
          <a:ext cx="11969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Equation" r:id="rId7" imgW="660240" imgH="393480" progId="Equation.DSMT4">
                  <p:embed/>
                </p:oleObj>
              </mc:Choice>
              <mc:Fallback>
                <p:oleObj name="Equation" r:id="rId7" imgW="66024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Gray">
                      <a:xfrm>
                        <a:off x="1189038" y="4668838"/>
                        <a:ext cx="1196975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876300" y="5562600"/>
          <a:ext cx="182245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9" imgW="1028520" imgH="406080" progId="Equation.DSMT4">
                  <p:embed/>
                </p:oleObj>
              </mc:Choice>
              <mc:Fallback>
                <p:oleObj name="Equation" r:id="rId9" imgW="1028520" imgH="4060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Gray">
                      <a:xfrm>
                        <a:off x="876300" y="5562600"/>
                        <a:ext cx="1822450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032"/>
          <p:cNvSpPr txBox="1">
            <a:spLocks noChangeArrowheads="1"/>
          </p:cNvSpPr>
          <p:nvPr/>
        </p:nvSpPr>
        <p:spPr bwMode="auto">
          <a:xfrm>
            <a:off x="2971800" y="4616450"/>
            <a:ext cx="48609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/>
              <a:t>quantifies how much is not known about A</a:t>
            </a:r>
          </a:p>
          <a:p>
            <a:r>
              <a:rPr lang="en-US" sz="1800" dirty="0"/>
              <a:t>before any data is available</a:t>
            </a:r>
          </a:p>
        </p:txBody>
      </p:sp>
      <p:sp>
        <p:nvSpPr>
          <p:cNvPr id="12" name="Text Box 1034"/>
          <p:cNvSpPr txBox="1">
            <a:spLocks noChangeArrowheads="1"/>
          </p:cNvSpPr>
          <p:nvPr/>
        </p:nvSpPr>
        <p:spPr bwMode="auto">
          <a:xfrm>
            <a:off x="2971800" y="5607050"/>
            <a:ext cx="48625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/>
              <a:t>quantifies how much is not known about A</a:t>
            </a:r>
          </a:p>
          <a:p>
            <a:r>
              <a:rPr lang="en-US" sz="1800" b="0" dirty="0"/>
              <a:t>knowing the </a:t>
            </a:r>
            <a:r>
              <a:rPr lang="en-US" sz="1800" dirty="0"/>
              <a:t>information B and 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Mathematical result</a:t>
            </a:r>
            <a:endParaRPr lang="en-US" dirty="0"/>
          </a:p>
        </p:txBody>
      </p:sp>
      <p:sp>
        <p:nvSpPr>
          <p:cNvPr id="3" name="Text Box 1035"/>
          <p:cNvSpPr txBox="1">
            <a:spLocks noChangeArrowheads="1"/>
          </p:cNvSpPr>
          <p:nvPr/>
        </p:nvSpPr>
        <p:spPr bwMode="auto">
          <a:xfrm>
            <a:off x="762000" y="1447800"/>
            <a:ext cx="7848600" cy="1927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r>
              <a:rPr lang="en-US" sz="2400" u="sng" dirty="0"/>
              <a:t>Hypothesis:</a:t>
            </a:r>
          </a:p>
          <a:p>
            <a:endParaRPr lang="en-US" sz="2400" u="sng" dirty="0"/>
          </a:p>
          <a:p>
            <a:r>
              <a:rPr lang="en-US" sz="2400" b="0" dirty="0"/>
              <a:t>The contribution of information C to knowledge of A is the same regardless of the fact that you have information B</a:t>
            </a:r>
          </a:p>
          <a:p>
            <a:endParaRPr lang="en-US" sz="2400" b="0" dirty="0"/>
          </a:p>
        </p:txBody>
      </p:sp>
      <p:grpSp>
        <p:nvGrpSpPr>
          <p:cNvPr id="4" name="Group 1036"/>
          <p:cNvGrpSpPr>
            <a:grpSpLocks/>
          </p:cNvGrpSpPr>
          <p:nvPr/>
        </p:nvGrpSpPr>
        <p:grpSpPr bwMode="auto">
          <a:xfrm>
            <a:off x="0" y="3886200"/>
            <a:ext cx="3809880" cy="1092200"/>
            <a:chOff x="0" y="3360"/>
            <a:chExt cx="2215" cy="688"/>
          </a:xfrm>
        </p:grpSpPr>
        <p:graphicFrame>
          <p:nvGraphicFramePr>
            <p:cNvPr id="5" name="Object 10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2590850"/>
                </p:ext>
              </p:extLst>
            </p:nvPr>
          </p:nvGraphicFramePr>
          <p:xfrm>
            <a:off x="1633" y="3360"/>
            <a:ext cx="582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4" name="Equation" r:id="rId3" imgW="317160" imgH="393480" progId="Equation.DSMT4">
                    <p:embed/>
                  </p:oleObj>
                </mc:Choice>
                <mc:Fallback>
                  <p:oleObj name="Equation" r:id="rId3" imgW="317160" imgH="39348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blackGray">
                        <a:xfrm>
                          <a:off x="1633" y="3360"/>
                          <a:ext cx="582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038"/>
            <p:cNvSpPr txBox="1">
              <a:spLocks noChangeArrowheads="1"/>
            </p:cNvSpPr>
            <p:nvPr/>
          </p:nvSpPr>
          <p:spPr bwMode="auto">
            <a:xfrm>
              <a:off x="0" y="3504"/>
              <a:ext cx="1856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400" dirty="0" smtClean="0"/>
                <a:t>Relative contribution </a:t>
              </a:r>
              <a:r>
                <a:rPr lang="en-US" sz="1400" dirty="0"/>
                <a:t>of C </a:t>
              </a:r>
            </a:p>
            <a:p>
              <a:pPr algn="ctr"/>
              <a:r>
                <a:rPr lang="en-US" sz="1400" dirty="0"/>
                <a:t>to knowing A</a:t>
              </a:r>
            </a:p>
            <a:p>
              <a:pPr algn="ctr"/>
              <a:r>
                <a:rPr lang="en-US" sz="1400" dirty="0"/>
                <a:t>without knowing B</a:t>
              </a:r>
            </a:p>
          </p:txBody>
        </p:sp>
      </p:grpSp>
      <p:grpSp>
        <p:nvGrpSpPr>
          <p:cNvPr id="7" name="Group 1039"/>
          <p:cNvGrpSpPr>
            <a:grpSpLocks/>
          </p:cNvGrpSpPr>
          <p:nvPr/>
        </p:nvGrpSpPr>
        <p:grpSpPr bwMode="auto">
          <a:xfrm>
            <a:off x="5621459" y="3833813"/>
            <a:ext cx="3927354" cy="1196975"/>
            <a:chOff x="3269" y="3327"/>
            <a:chExt cx="2283" cy="754"/>
          </a:xfrm>
        </p:grpSpPr>
        <p:sp>
          <p:nvSpPr>
            <p:cNvPr id="8" name="Text Box 1040"/>
            <p:cNvSpPr txBox="1">
              <a:spLocks noChangeArrowheads="1"/>
            </p:cNvSpPr>
            <p:nvPr/>
          </p:nvSpPr>
          <p:spPr bwMode="auto">
            <a:xfrm>
              <a:off x="3696" y="3476"/>
              <a:ext cx="1856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400" dirty="0" smtClean="0"/>
                <a:t>Relative contribution </a:t>
              </a:r>
              <a:r>
                <a:rPr lang="en-US" sz="1400" dirty="0"/>
                <a:t>of C </a:t>
              </a:r>
            </a:p>
            <a:p>
              <a:pPr algn="ctr"/>
              <a:r>
                <a:rPr lang="en-US" sz="1400" dirty="0"/>
                <a:t>to knowing A</a:t>
              </a:r>
            </a:p>
            <a:p>
              <a:pPr algn="ctr"/>
              <a:r>
                <a:rPr lang="en-US" sz="1400" dirty="0"/>
                <a:t>when B is available</a:t>
              </a:r>
            </a:p>
          </p:txBody>
        </p:sp>
        <p:graphicFrame>
          <p:nvGraphicFramePr>
            <p:cNvPr id="9" name="Object 10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9398817"/>
                </p:ext>
              </p:extLst>
            </p:nvPr>
          </p:nvGraphicFramePr>
          <p:xfrm>
            <a:off x="3269" y="3327"/>
            <a:ext cx="558" cy="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5" name="Equation" r:id="rId5" imgW="304560" imgH="431640" progId="Equation.DSMT4">
                    <p:embed/>
                  </p:oleObj>
                </mc:Choice>
                <mc:Fallback>
                  <p:oleObj name="Equation" r:id="rId5" imgW="304560" imgH="431640" progId="Equation.DSMT4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blackGray">
                        <a:xfrm>
                          <a:off x="3269" y="3327"/>
                          <a:ext cx="558" cy="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1043"/>
          <p:cNvSpPr>
            <a:spLocks noChangeArrowheads="1"/>
          </p:cNvSpPr>
          <p:nvPr/>
        </p:nvSpPr>
        <p:spPr bwMode="auto">
          <a:xfrm>
            <a:off x="2806700" y="3886200"/>
            <a:ext cx="3879850" cy="1143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42"/>
          <p:cNvSpPr txBox="1">
            <a:spLocks noChangeArrowheads="1"/>
          </p:cNvSpPr>
          <p:nvPr/>
        </p:nvSpPr>
        <p:spPr bwMode="auto">
          <a:xfrm>
            <a:off x="4457700" y="4114800"/>
            <a:ext cx="439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/>
              <a:t>=</a:t>
            </a: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701630"/>
              </p:ext>
            </p:extLst>
          </p:nvPr>
        </p:nvGraphicFramePr>
        <p:xfrm>
          <a:off x="1668463" y="5395913"/>
          <a:ext cx="532765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Equation" r:id="rId7" imgW="1993680" imgH="406080" progId="Equation.DSMT4">
                  <p:embed/>
                </p:oleObj>
              </mc:Choice>
              <mc:Fallback>
                <p:oleObj name="Equation" r:id="rId7" imgW="1993680" imgH="4060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Gray">
                      <a:xfrm>
                        <a:off x="1668463" y="5395913"/>
                        <a:ext cx="5327650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0" grpId="0" animBg="1"/>
      <p:bldP spid="11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of information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problem: two sources of information (B</a:t>
            </a:r>
            <a:r>
              <a:rPr lang="en-US" baseline="-25000" dirty="0" smtClean="0"/>
              <a:t>1</a:t>
            </a:r>
            <a:r>
              <a:rPr lang="en-US" dirty="0" smtClean="0"/>
              <a:t> and B</a:t>
            </a:r>
            <a:r>
              <a:rPr lang="en-US" baseline="-25000" dirty="0" smtClean="0"/>
              <a:t>2</a:t>
            </a:r>
            <a:r>
              <a:rPr lang="en-US" dirty="0" smtClean="0"/>
              <a:t>) tell you that the chance it will rain tomorrow (A) is significant, in fact,</a:t>
            </a:r>
          </a:p>
          <a:p>
            <a:pPr lvl="1"/>
            <a:r>
              <a:rPr lang="en-US" dirty="0" smtClean="0"/>
              <a:t>The first sources B</a:t>
            </a:r>
            <a:r>
              <a:rPr lang="en-US" baseline="-25000" dirty="0" smtClean="0"/>
              <a:t>1</a:t>
            </a:r>
            <a:r>
              <a:rPr lang="en-US" dirty="0" smtClean="0"/>
              <a:t> says there is a probability of 0.7</a:t>
            </a:r>
          </a:p>
          <a:p>
            <a:pPr lvl="1"/>
            <a:r>
              <a:rPr lang="en-US" dirty="0" smtClean="0"/>
              <a:t>The second source B</a:t>
            </a:r>
            <a:r>
              <a:rPr lang="en-US" baseline="-25000" dirty="0" smtClean="0"/>
              <a:t>2 </a:t>
            </a:r>
            <a:r>
              <a:rPr lang="en-US" dirty="0" smtClean="0"/>
              <a:t>says there is a probability of 0.6</a:t>
            </a:r>
          </a:p>
          <a:p>
            <a:pPr lvl="1"/>
            <a:r>
              <a:rPr lang="en-US" dirty="0" smtClean="0"/>
              <a:t>The “historical” probability of it raining tomorrow is 0.25</a:t>
            </a:r>
          </a:p>
          <a:p>
            <a:pPr lvl="1"/>
            <a:r>
              <a:rPr lang="en-US" dirty="0" smtClean="0"/>
              <a:t>You know the two sources got their information differently</a:t>
            </a:r>
          </a:p>
          <a:p>
            <a:endParaRPr lang="en-US" dirty="0" smtClean="0"/>
          </a:p>
          <a:p>
            <a:r>
              <a:rPr lang="en-US" dirty="0" smtClean="0"/>
              <a:t>Answer under the hypothesis = </a:t>
            </a:r>
            <a:r>
              <a:rPr lang="en-US" b="1" dirty="0" smtClean="0"/>
              <a:t>0.91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that we will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How to use data sources such as geophysical measurements to reduce uncertainty ?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How to account for the “partial information” that such data sources provide</a:t>
            </a:r>
          </a:p>
          <a:p>
            <a:endParaRPr lang="en-US" dirty="0" smtClean="0"/>
          </a:p>
          <a:p>
            <a:r>
              <a:rPr lang="en-US" dirty="0" smtClean="0"/>
              <a:t>How to combine several data sources (e.g. wells with seismic), each providing only partial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spatial uncertainty</a:t>
            </a:r>
            <a:endParaRPr lang="en-US" dirty="0"/>
          </a:p>
        </p:txBody>
      </p:sp>
      <p:sp>
        <p:nvSpPr>
          <p:cNvPr id="3" name="Text Box 1028"/>
          <p:cNvSpPr txBox="1">
            <a:spLocks noChangeArrowheads="1"/>
          </p:cNvSpPr>
          <p:nvPr/>
        </p:nvSpPr>
        <p:spPr bwMode="auto">
          <a:xfrm>
            <a:off x="914400" y="1905000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en-US" sz="2400" dirty="0">
                <a:latin typeface="Arial Rounded MT Bold" pitchFamily="34" charset="0"/>
              </a:rPr>
              <a:t>Reservoir</a:t>
            </a:r>
          </a:p>
        </p:txBody>
      </p:sp>
      <p:sp>
        <p:nvSpPr>
          <p:cNvPr id="4" name="Text Box 1098"/>
          <p:cNvSpPr txBox="1">
            <a:spLocks noChangeArrowheads="1"/>
          </p:cNvSpPr>
          <p:nvPr/>
        </p:nvSpPr>
        <p:spPr bwMode="auto">
          <a:xfrm>
            <a:off x="5334000" y="4495800"/>
            <a:ext cx="3099566" cy="1200329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b="0" dirty="0">
                <a:latin typeface="Arial Rounded MT Bold" pitchFamily="34" charset="0"/>
              </a:rPr>
              <a:t>From training image: P (A|</a:t>
            </a:r>
            <a:r>
              <a:rPr kumimoji="1" lang="en-US" dirty="0">
                <a:latin typeface="Arial Rounded MT Bold" pitchFamily="34" charset="0"/>
              </a:rPr>
              <a:t>B</a:t>
            </a:r>
            <a:r>
              <a:rPr kumimoji="1" lang="en-US" b="0" dirty="0">
                <a:latin typeface="Arial Rounded MT Bold" pitchFamily="34" charset="0"/>
              </a:rPr>
              <a:t>)</a:t>
            </a:r>
          </a:p>
          <a:p>
            <a:r>
              <a:rPr kumimoji="1" lang="en-US" b="0" dirty="0">
                <a:latin typeface="Arial Rounded MT Bold" pitchFamily="34" charset="0"/>
              </a:rPr>
              <a:t>From seismic : P(A|C)</a:t>
            </a:r>
          </a:p>
          <a:p>
            <a:r>
              <a:rPr kumimoji="1" lang="en-US" b="0" dirty="0">
                <a:latin typeface="Arial Rounded MT Bold" pitchFamily="34" charset="0"/>
              </a:rPr>
              <a:t>	</a:t>
            </a:r>
          </a:p>
          <a:p>
            <a:r>
              <a:rPr kumimoji="1" lang="en-US" dirty="0" smtClean="0">
                <a:latin typeface="Arial Rounded MT Bold" pitchFamily="34" charset="0"/>
              </a:rPr>
              <a:t>P(A|B,C</a:t>
            </a:r>
            <a:r>
              <a:rPr kumimoji="1" lang="en-US" dirty="0">
                <a:latin typeface="Arial Rounded MT Bold" pitchFamily="34" charset="0"/>
              </a:rPr>
              <a:t>) </a:t>
            </a:r>
            <a:r>
              <a:rPr kumimoji="1" lang="en-US" dirty="0" smtClean="0">
                <a:latin typeface="Arial Rounded MT Bold" pitchFamily="34" charset="0"/>
              </a:rPr>
              <a:t>can be calculated</a:t>
            </a:r>
            <a:endParaRPr kumimoji="1" lang="en-US" dirty="0">
              <a:latin typeface="Arial Rounded MT Bold" pitchFamily="34" charset="0"/>
            </a:endParaRPr>
          </a:p>
        </p:txBody>
      </p:sp>
      <p:sp>
        <p:nvSpPr>
          <p:cNvPr id="5" name="Rectangle 1111"/>
          <p:cNvSpPr>
            <a:spLocks noChangeArrowheads="1"/>
          </p:cNvSpPr>
          <p:nvPr/>
        </p:nvSpPr>
        <p:spPr bwMode="auto">
          <a:xfrm>
            <a:off x="914400" y="32766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Rectangle 1112"/>
          <p:cNvSpPr>
            <a:spLocks noChangeArrowheads="1"/>
          </p:cNvSpPr>
          <p:nvPr/>
        </p:nvSpPr>
        <p:spPr bwMode="auto">
          <a:xfrm>
            <a:off x="1066800" y="32766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Rectangle 1113"/>
          <p:cNvSpPr>
            <a:spLocks noChangeArrowheads="1"/>
          </p:cNvSpPr>
          <p:nvPr/>
        </p:nvSpPr>
        <p:spPr bwMode="auto">
          <a:xfrm>
            <a:off x="1219200" y="32766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Rectangle 1114"/>
          <p:cNvSpPr>
            <a:spLocks noChangeArrowheads="1"/>
          </p:cNvSpPr>
          <p:nvPr/>
        </p:nvSpPr>
        <p:spPr bwMode="auto">
          <a:xfrm>
            <a:off x="1219200" y="34290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Rectangle 1115"/>
          <p:cNvSpPr>
            <a:spLocks noChangeArrowheads="1"/>
          </p:cNvSpPr>
          <p:nvPr/>
        </p:nvSpPr>
        <p:spPr bwMode="auto">
          <a:xfrm>
            <a:off x="1066800" y="34290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Rectangle 1116"/>
          <p:cNvSpPr>
            <a:spLocks noChangeArrowheads="1"/>
          </p:cNvSpPr>
          <p:nvPr/>
        </p:nvSpPr>
        <p:spPr bwMode="auto">
          <a:xfrm>
            <a:off x="914400" y="34290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Rectangle 1117"/>
          <p:cNvSpPr>
            <a:spLocks noChangeArrowheads="1"/>
          </p:cNvSpPr>
          <p:nvPr/>
        </p:nvSpPr>
        <p:spPr bwMode="auto">
          <a:xfrm>
            <a:off x="1371600" y="32766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" name="Rectangle 1118"/>
          <p:cNvSpPr>
            <a:spLocks noChangeArrowheads="1"/>
          </p:cNvSpPr>
          <p:nvPr/>
        </p:nvSpPr>
        <p:spPr bwMode="auto">
          <a:xfrm>
            <a:off x="1524000" y="32766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" name="Rectangle 1119"/>
          <p:cNvSpPr>
            <a:spLocks noChangeArrowheads="1"/>
          </p:cNvSpPr>
          <p:nvPr/>
        </p:nvSpPr>
        <p:spPr bwMode="auto">
          <a:xfrm>
            <a:off x="1676400" y="32766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" name="Rectangle 1120"/>
          <p:cNvSpPr>
            <a:spLocks noChangeArrowheads="1"/>
          </p:cNvSpPr>
          <p:nvPr/>
        </p:nvSpPr>
        <p:spPr bwMode="auto">
          <a:xfrm>
            <a:off x="1371600" y="34290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Rectangle 1121"/>
          <p:cNvSpPr>
            <a:spLocks noChangeArrowheads="1"/>
          </p:cNvSpPr>
          <p:nvPr/>
        </p:nvSpPr>
        <p:spPr bwMode="auto">
          <a:xfrm>
            <a:off x="1524000" y="34290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Rectangle 1122"/>
          <p:cNvSpPr>
            <a:spLocks noChangeArrowheads="1"/>
          </p:cNvSpPr>
          <p:nvPr/>
        </p:nvSpPr>
        <p:spPr bwMode="auto">
          <a:xfrm>
            <a:off x="1676400" y="34290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" name="Rectangle 1123"/>
          <p:cNvSpPr>
            <a:spLocks noChangeArrowheads="1"/>
          </p:cNvSpPr>
          <p:nvPr/>
        </p:nvSpPr>
        <p:spPr bwMode="auto">
          <a:xfrm>
            <a:off x="914400" y="35814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Rectangle 1124"/>
          <p:cNvSpPr>
            <a:spLocks noChangeArrowheads="1"/>
          </p:cNvSpPr>
          <p:nvPr/>
        </p:nvSpPr>
        <p:spPr bwMode="auto">
          <a:xfrm>
            <a:off x="1066800" y="35814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Rectangle 1125"/>
          <p:cNvSpPr>
            <a:spLocks noChangeArrowheads="1"/>
          </p:cNvSpPr>
          <p:nvPr/>
        </p:nvSpPr>
        <p:spPr bwMode="auto">
          <a:xfrm>
            <a:off x="1219200" y="35814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" name="Rectangle 1126"/>
          <p:cNvSpPr>
            <a:spLocks noChangeArrowheads="1"/>
          </p:cNvSpPr>
          <p:nvPr/>
        </p:nvSpPr>
        <p:spPr bwMode="auto">
          <a:xfrm>
            <a:off x="1219200" y="37338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" name="Rectangle 1127"/>
          <p:cNvSpPr>
            <a:spLocks noChangeArrowheads="1"/>
          </p:cNvSpPr>
          <p:nvPr/>
        </p:nvSpPr>
        <p:spPr bwMode="auto">
          <a:xfrm>
            <a:off x="1066800" y="37338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" name="Rectangle 1128"/>
          <p:cNvSpPr>
            <a:spLocks noChangeArrowheads="1"/>
          </p:cNvSpPr>
          <p:nvPr/>
        </p:nvSpPr>
        <p:spPr bwMode="auto">
          <a:xfrm>
            <a:off x="914400" y="37338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" name="Rectangle 1129"/>
          <p:cNvSpPr>
            <a:spLocks noChangeArrowheads="1"/>
          </p:cNvSpPr>
          <p:nvPr/>
        </p:nvSpPr>
        <p:spPr bwMode="auto">
          <a:xfrm>
            <a:off x="1371600" y="35814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" name="Rectangle 1130"/>
          <p:cNvSpPr>
            <a:spLocks noChangeArrowheads="1"/>
          </p:cNvSpPr>
          <p:nvPr/>
        </p:nvSpPr>
        <p:spPr bwMode="auto">
          <a:xfrm>
            <a:off x="1524000" y="35814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" name="Rectangle 1131"/>
          <p:cNvSpPr>
            <a:spLocks noChangeArrowheads="1"/>
          </p:cNvSpPr>
          <p:nvPr/>
        </p:nvSpPr>
        <p:spPr bwMode="auto">
          <a:xfrm>
            <a:off x="1676400" y="35814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" name="Rectangle 1132"/>
          <p:cNvSpPr>
            <a:spLocks noChangeArrowheads="1"/>
          </p:cNvSpPr>
          <p:nvPr/>
        </p:nvSpPr>
        <p:spPr bwMode="auto">
          <a:xfrm>
            <a:off x="1371600" y="37338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" name="Rectangle 1133"/>
          <p:cNvSpPr>
            <a:spLocks noChangeArrowheads="1"/>
          </p:cNvSpPr>
          <p:nvPr/>
        </p:nvSpPr>
        <p:spPr bwMode="auto">
          <a:xfrm>
            <a:off x="1524000" y="37338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" name="Rectangle 1134"/>
          <p:cNvSpPr>
            <a:spLocks noChangeArrowheads="1"/>
          </p:cNvSpPr>
          <p:nvPr/>
        </p:nvSpPr>
        <p:spPr bwMode="auto">
          <a:xfrm>
            <a:off x="1676400" y="37338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" name="Rectangle 1135"/>
          <p:cNvSpPr>
            <a:spLocks noChangeArrowheads="1"/>
          </p:cNvSpPr>
          <p:nvPr/>
        </p:nvSpPr>
        <p:spPr bwMode="auto">
          <a:xfrm>
            <a:off x="914400" y="38862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" name="Rectangle 1136"/>
          <p:cNvSpPr>
            <a:spLocks noChangeArrowheads="1"/>
          </p:cNvSpPr>
          <p:nvPr/>
        </p:nvSpPr>
        <p:spPr bwMode="auto">
          <a:xfrm>
            <a:off x="1066800" y="3886200"/>
            <a:ext cx="1524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" name="Rectangle 1137"/>
          <p:cNvSpPr>
            <a:spLocks noChangeArrowheads="1"/>
          </p:cNvSpPr>
          <p:nvPr/>
        </p:nvSpPr>
        <p:spPr bwMode="auto">
          <a:xfrm>
            <a:off x="1219200" y="3886200"/>
            <a:ext cx="1524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2" name="Rectangle 1138"/>
          <p:cNvSpPr>
            <a:spLocks noChangeArrowheads="1"/>
          </p:cNvSpPr>
          <p:nvPr/>
        </p:nvSpPr>
        <p:spPr bwMode="auto">
          <a:xfrm>
            <a:off x="1219200" y="40386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" name="Rectangle 1141"/>
          <p:cNvSpPr>
            <a:spLocks noChangeArrowheads="1"/>
          </p:cNvSpPr>
          <p:nvPr/>
        </p:nvSpPr>
        <p:spPr bwMode="auto">
          <a:xfrm>
            <a:off x="1371600" y="3886200"/>
            <a:ext cx="1524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Rectangle 1142"/>
          <p:cNvSpPr>
            <a:spLocks noChangeArrowheads="1"/>
          </p:cNvSpPr>
          <p:nvPr/>
        </p:nvSpPr>
        <p:spPr bwMode="auto">
          <a:xfrm>
            <a:off x="1524000" y="3886200"/>
            <a:ext cx="1524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" name="Rectangle 1143"/>
          <p:cNvSpPr>
            <a:spLocks noChangeArrowheads="1"/>
          </p:cNvSpPr>
          <p:nvPr/>
        </p:nvSpPr>
        <p:spPr bwMode="auto">
          <a:xfrm>
            <a:off x="1676400" y="38862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Rectangle 1144"/>
          <p:cNvSpPr>
            <a:spLocks noChangeArrowheads="1"/>
          </p:cNvSpPr>
          <p:nvPr/>
        </p:nvSpPr>
        <p:spPr bwMode="auto">
          <a:xfrm>
            <a:off x="1371600" y="40386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" name="Rectangle 1145"/>
          <p:cNvSpPr>
            <a:spLocks noChangeArrowheads="1"/>
          </p:cNvSpPr>
          <p:nvPr/>
        </p:nvSpPr>
        <p:spPr bwMode="auto">
          <a:xfrm>
            <a:off x="1524000" y="4038600"/>
            <a:ext cx="1524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" name="Rectangle 1146"/>
          <p:cNvSpPr>
            <a:spLocks noChangeArrowheads="1"/>
          </p:cNvSpPr>
          <p:nvPr/>
        </p:nvSpPr>
        <p:spPr bwMode="auto">
          <a:xfrm>
            <a:off x="1676400" y="4038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" name="Rectangle 1147"/>
          <p:cNvSpPr>
            <a:spLocks noChangeArrowheads="1"/>
          </p:cNvSpPr>
          <p:nvPr/>
        </p:nvSpPr>
        <p:spPr bwMode="auto">
          <a:xfrm>
            <a:off x="1828800" y="38862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" name="Rectangle 1148"/>
          <p:cNvSpPr>
            <a:spLocks noChangeArrowheads="1"/>
          </p:cNvSpPr>
          <p:nvPr/>
        </p:nvSpPr>
        <p:spPr bwMode="auto">
          <a:xfrm>
            <a:off x="1981200" y="38862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" name="Rectangle 1149"/>
          <p:cNvSpPr>
            <a:spLocks noChangeArrowheads="1"/>
          </p:cNvSpPr>
          <p:nvPr/>
        </p:nvSpPr>
        <p:spPr bwMode="auto">
          <a:xfrm>
            <a:off x="2133600" y="38862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Rectangle 1150"/>
          <p:cNvSpPr>
            <a:spLocks noChangeArrowheads="1"/>
          </p:cNvSpPr>
          <p:nvPr/>
        </p:nvSpPr>
        <p:spPr bwMode="auto">
          <a:xfrm>
            <a:off x="2133600" y="40386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" name="Rectangle 1151"/>
          <p:cNvSpPr>
            <a:spLocks noChangeArrowheads="1"/>
          </p:cNvSpPr>
          <p:nvPr/>
        </p:nvSpPr>
        <p:spPr bwMode="auto">
          <a:xfrm>
            <a:off x="1981200" y="4038600"/>
            <a:ext cx="1524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Rectangle 1152"/>
          <p:cNvSpPr>
            <a:spLocks noChangeArrowheads="1"/>
          </p:cNvSpPr>
          <p:nvPr/>
        </p:nvSpPr>
        <p:spPr bwMode="auto">
          <a:xfrm>
            <a:off x="1828800" y="4038600"/>
            <a:ext cx="1524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" name="Rectangle 1153"/>
          <p:cNvSpPr>
            <a:spLocks noChangeArrowheads="1"/>
          </p:cNvSpPr>
          <p:nvPr/>
        </p:nvSpPr>
        <p:spPr bwMode="auto">
          <a:xfrm>
            <a:off x="2286000" y="3886200"/>
            <a:ext cx="152400" cy="1524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Rectangle 1154"/>
          <p:cNvSpPr>
            <a:spLocks noChangeArrowheads="1"/>
          </p:cNvSpPr>
          <p:nvPr/>
        </p:nvSpPr>
        <p:spPr bwMode="auto">
          <a:xfrm>
            <a:off x="2438400" y="38862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" name="Rectangle 1155"/>
          <p:cNvSpPr>
            <a:spLocks noChangeArrowheads="1"/>
          </p:cNvSpPr>
          <p:nvPr/>
        </p:nvSpPr>
        <p:spPr bwMode="auto">
          <a:xfrm>
            <a:off x="2590800" y="3886200"/>
            <a:ext cx="152400" cy="1524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Rectangle 1156"/>
          <p:cNvSpPr>
            <a:spLocks noChangeArrowheads="1"/>
          </p:cNvSpPr>
          <p:nvPr/>
        </p:nvSpPr>
        <p:spPr bwMode="auto">
          <a:xfrm>
            <a:off x="2286000" y="40386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" name="Rectangle 1157"/>
          <p:cNvSpPr>
            <a:spLocks noChangeArrowheads="1"/>
          </p:cNvSpPr>
          <p:nvPr/>
        </p:nvSpPr>
        <p:spPr bwMode="auto">
          <a:xfrm>
            <a:off x="2438400" y="40386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" name="Rectangle 1158"/>
          <p:cNvSpPr>
            <a:spLocks noChangeArrowheads="1"/>
          </p:cNvSpPr>
          <p:nvPr/>
        </p:nvSpPr>
        <p:spPr bwMode="auto">
          <a:xfrm>
            <a:off x="2590800" y="40386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" name="Rectangle 1159"/>
          <p:cNvSpPr>
            <a:spLocks noChangeArrowheads="1"/>
          </p:cNvSpPr>
          <p:nvPr/>
        </p:nvSpPr>
        <p:spPr bwMode="auto">
          <a:xfrm>
            <a:off x="1828800" y="35814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" name="Rectangle 1160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" name="Rectangle 1161"/>
          <p:cNvSpPr>
            <a:spLocks noChangeArrowheads="1"/>
          </p:cNvSpPr>
          <p:nvPr/>
        </p:nvSpPr>
        <p:spPr bwMode="auto">
          <a:xfrm>
            <a:off x="2133600" y="35814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" name="Rectangle 1162"/>
          <p:cNvSpPr>
            <a:spLocks noChangeArrowheads="1"/>
          </p:cNvSpPr>
          <p:nvPr/>
        </p:nvSpPr>
        <p:spPr bwMode="auto">
          <a:xfrm>
            <a:off x="2133600" y="3733800"/>
            <a:ext cx="152400" cy="1524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" name="Rectangle 1163"/>
          <p:cNvSpPr>
            <a:spLocks noChangeArrowheads="1"/>
          </p:cNvSpPr>
          <p:nvPr/>
        </p:nvSpPr>
        <p:spPr bwMode="auto">
          <a:xfrm>
            <a:off x="1981200" y="37338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" name="Rectangle 1164"/>
          <p:cNvSpPr>
            <a:spLocks noChangeArrowheads="1"/>
          </p:cNvSpPr>
          <p:nvPr/>
        </p:nvSpPr>
        <p:spPr bwMode="auto">
          <a:xfrm>
            <a:off x="1828800" y="37338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" name="Rectangle 1165"/>
          <p:cNvSpPr>
            <a:spLocks noChangeArrowheads="1"/>
          </p:cNvSpPr>
          <p:nvPr/>
        </p:nvSpPr>
        <p:spPr bwMode="auto">
          <a:xfrm>
            <a:off x="2286000" y="35814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" name="Rectangle 1166"/>
          <p:cNvSpPr>
            <a:spLocks noChangeArrowheads="1"/>
          </p:cNvSpPr>
          <p:nvPr/>
        </p:nvSpPr>
        <p:spPr bwMode="auto">
          <a:xfrm>
            <a:off x="2438400" y="35814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9" name="Rectangle 1167"/>
          <p:cNvSpPr>
            <a:spLocks noChangeArrowheads="1"/>
          </p:cNvSpPr>
          <p:nvPr/>
        </p:nvSpPr>
        <p:spPr bwMode="auto">
          <a:xfrm>
            <a:off x="2590800" y="35814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0" name="Rectangle 1168"/>
          <p:cNvSpPr>
            <a:spLocks noChangeArrowheads="1"/>
          </p:cNvSpPr>
          <p:nvPr/>
        </p:nvSpPr>
        <p:spPr bwMode="auto">
          <a:xfrm>
            <a:off x="2286000" y="3733800"/>
            <a:ext cx="152400" cy="1524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" name="Rectangle 1169"/>
          <p:cNvSpPr>
            <a:spLocks noChangeArrowheads="1"/>
          </p:cNvSpPr>
          <p:nvPr/>
        </p:nvSpPr>
        <p:spPr bwMode="auto">
          <a:xfrm>
            <a:off x="2438400" y="37338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" name="Rectangle 1170"/>
          <p:cNvSpPr>
            <a:spLocks noChangeArrowheads="1"/>
          </p:cNvSpPr>
          <p:nvPr/>
        </p:nvSpPr>
        <p:spPr bwMode="auto">
          <a:xfrm>
            <a:off x="2590800" y="3733800"/>
            <a:ext cx="152400" cy="1524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" name="Rectangle 1171"/>
          <p:cNvSpPr>
            <a:spLocks noChangeArrowheads="1"/>
          </p:cNvSpPr>
          <p:nvPr/>
        </p:nvSpPr>
        <p:spPr bwMode="auto">
          <a:xfrm>
            <a:off x="1828800" y="32766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" name="Rectangle 1172"/>
          <p:cNvSpPr>
            <a:spLocks noChangeArrowheads="1"/>
          </p:cNvSpPr>
          <p:nvPr/>
        </p:nvSpPr>
        <p:spPr bwMode="auto">
          <a:xfrm>
            <a:off x="1981200" y="32766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5" name="Rectangle 1173"/>
          <p:cNvSpPr>
            <a:spLocks noChangeArrowheads="1"/>
          </p:cNvSpPr>
          <p:nvPr/>
        </p:nvSpPr>
        <p:spPr bwMode="auto">
          <a:xfrm>
            <a:off x="2133600" y="32766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6" name="Rectangle 1174"/>
          <p:cNvSpPr>
            <a:spLocks noChangeArrowheads="1"/>
          </p:cNvSpPr>
          <p:nvPr/>
        </p:nvSpPr>
        <p:spPr bwMode="auto">
          <a:xfrm>
            <a:off x="2133600" y="34290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7" name="Rectangle 1175"/>
          <p:cNvSpPr>
            <a:spLocks noChangeArrowheads="1"/>
          </p:cNvSpPr>
          <p:nvPr/>
        </p:nvSpPr>
        <p:spPr bwMode="auto">
          <a:xfrm>
            <a:off x="1981200" y="34290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8" name="Rectangle 1176"/>
          <p:cNvSpPr>
            <a:spLocks noChangeArrowheads="1"/>
          </p:cNvSpPr>
          <p:nvPr/>
        </p:nvSpPr>
        <p:spPr bwMode="auto">
          <a:xfrm>
            <a:off x="1828800" y="34290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" name="Rectangle 1177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0" name="Rectangle 1178"/>
          <p:cNvSpPr>
            <a:spLocks noChangeArrowheads="1"/>
          </p:cNvSpPr>
          <p:nvPr/>
        </p:nvSpPr>
        <p:spPr bwMode="auto">
          <a:xfrm>
            <a:off x="2438400" y="32766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" name="Rectangle 1179"/>
          <p:cNvSpPr>
            <a:spLocks noChangeArrowheads="1"/>
          </p:cNvSpPr>
          <p:nvPr/>
        </p:nvSpPr>
        <p:spPr bwMode="auto">
          <a:xfrm>
            <a:off x="2590800" y="32766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2" name="Rectangle 1180"/>
          <p:cNvSpPr>
            <a:spLocks noChangeArrowheads="1"/>
          </p:cNvSpPr>
          <p:nvPr/>
        </p:nvSpPr>
        <p:spPr bwMode="auto">
          <a:xfrm>
            <a:off x="2286000" y="34290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" name="Rectangle 1181"/>
          <p:cNvSpPr>
            <a:spLocks noChangeArrowheads="1"/>
          </p:cNvSpPr>
          <p:nvPr/>
        </p:nvSpPr>
        <p:spPr bwMode="auto">
          <a:xfrm>
            <a:off x="2438400" y="34290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" name="Rectangle 1182"/>
          <p:cNvSpPr>
            <a:spLocks noChangeArrowheads="1"/>
          </p:cNvSpPr>
          <p:nvPr/>
        </p:nvSpPr>
        <p:spPr bwMode="auto">
          <a:xfrm>
            <a:off x="2590800" y="34290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" name="Rectangle 1183"/>
          <p:cNvSpPr>
            <a:spLocks noChangeArrowheads="1"/>
          </p:cNvSpPr>
          <p:nvPr/>
        </p:nvSpPr>
        <p:spPr bwMode="auto">
          <a:xfrm>
            <a:off x="1828800" y="2971800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6" name="Rectangle 1184"/>
          <p:cNvSpPr>
            <a:spLocks noChangeArrowheads="1"/>
          </p:cNvSpPr>
          <p:nvPr/>
        </p:nvSpPr>
        <p:spPr bwMode="auto">
          <a:xfrm>
            <a:off x="1981200" y="29718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7" name="Rectangle 1185"/>
          <p:cNvSpPr>
            <a:spLocks noChangeArrowheads="1"/>
          </p:cNvSpPr>
          <p:nvPr/>
        </p:nvSpPr>
        <p:spPr bwMode="auto">
          <a:xfrm>
            <a:off x="2133600" y="29718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8" name="Rectangle 1186"/>
          <p:cNvSpPr>
            <a:spLocks noChangeArrowheads="1"/>
          </p:cNvSpPr>
          <p:nvPr/>
        </p:nvSpPr>
        <p:spPr bwMode="auto">
          <a:xfrm>
            <a:off x="2133600" y="31242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9" name="Rectangle 1187"/>
          <p:cNvSpPr>
            <a:spLocks noChangeArrowheads="1"/>
          </p:cNvSpPr>
          <p:nvPr/>
        </p:nvSpPr>
        <p:spPr bwMode="auto">
          <a:xfrm>
            <a:off x="1981200" y="31242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0" name="Rectangle 1188"/>
          <p:cNvSpPr>
            <a:spLocks noChangeArrowheads="1"/>
          </p:cNvSpPr>
          <p:nvPr/>
        </p:nvSpPr>
        <p:spPr bwMode="auto">
          <a:xfrm>
            <a:off x="1828800" y="31242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" name="Rectangle 1189"/>
          <p:cNvSpPr>
            <a:spLocks noChangeArrowheads="1"/>
          </p:cNvSpPr>
          <p:nvPr/>
        </p:nvSpPr>
        <p:spPr bwMode="auto">
          <a:xfrm>
            <a:off x="2286000" y="29718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2" name="Rectangle 1190"/>
          <p:cNvSpPr>
            <a:spLocks noChangeArrowheads="1"/>
          </p:cNvSpPr>
          <p:nvPr/>
        </p:nvSpPr>
        <p:spPr bwMode="auto">
          <a:xfrm>
            <a:off x="2438400" y="29718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3" name="Rectangle 1191"/>
          <p:cNvSpPr>
            <a:spLocks noChangeArrowheads="1"/>
          </p:cNvSpPr>
          <p:nvPr/>
        </p:nvSpPr>
        <p:spPr bwMode="auto">
          <a:xfrm>
            <a:off x="2590800" y="29718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4" name="Rectangle 1192"/>
          <p:cNvSpPr>
            <a:spLocks noChangeArrowheads="1"/>
          </p:cNvSpPr>
          <p:nvPr/>
        </p:nvSpPr>
        <p:spPr bwMode="auto">
          <a:xfrm>
            <a:off x="2286000" y="31242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5" name="Rectangle 1193"/>
          <p:cNvSpPr>
            <a:spLocks noChangeArrowheads="1"/>
          </p:cNvSpPr>
          <p:nvPr/>
        </p:nvSpPr>
        <p:spPr bwMode="auto">
          <a:xfrm>
            <a:off x="2438400" y="31242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6" name="Rectangle 1194"/>
          <p:cNvSpPr>
            <a:spLocks noChangeArrowheads="1"/>
          </p:cNvSpPr>
          <p:nvPr/>
        </p:nvSpPr>
        <p:spPr bwMode="auto">
          <a:xfrm>
            <a:off x="2590800" y="31242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7" name="Rectangle 1195"/>
          <p:cNvSpPr>
            <a:spLocks noChangeArrowheads="1"/>
          </p:cNvSpPr>
          <p:nvPr/>
        </p:nvSpPr>
        <p:spPr bwMode="auto">
          <a:xfrm>
            <a:off x="914400" y="29718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" name="Rectangle 1196"/>
          <p:cNvSpPr>
            <a:spLocks noChangeArrowheads="1"/>
          </p:cNvSpPr>
          <p:nvPr/>
        </p:nvSpPr>
        <p:spPr bwMode="auto">
          <a:xfrm>
            <a:off x="1066800" y="29718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9" name="Rectangle 1197"/>
          <p:cNvSpPr>
            <a:spLocks noChangeArrowheads="1"/>
          </p:cNvSpPr>
          <p:nvPr/>
        </p:nvSpPr>
        <p:spPr bwMode="auto">
          <a:xfrm>
            <a:off x="1219200" y="29718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0" name="Rectangle 1198"/>
          <p:cNvSpPr>
            <a:spLocks noChangeArrowheads="1"/>
          </p:cNvSpPr>
          <p:nvPr/>
        </p:nvSpPr>
        <p:spPr bwMode="auto">
          <a:xfrm>
            <a:off x="1219200" y="31242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1" name="Rectangle 1199"/>
          <p:cNvSpPr>
            <a:spLocks noChangeArrowheads="1"/>
          </p:cNvSpPr>
          <p:nvPr/>
        </p:nvSpPr>
        <p:spPr bwMode="auto">
          <a:xfrm>
            <a:off x="1066800" y="31242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" name="Rectangle 1200"/>
          <p:cNvSpPr>
            <a:spLocks noChangeArrowheads="1"/>
          </p:cNvSpPr>
          <p:nvPr/>
        </p:nvSpPr>
        <p:spPr bwMode="auto">
          <a:xfrm>
            <a:off x="914400" y="31242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3" name="Rectangle 1201"/>
          <p:cNvSpPr>
            <a:spLocks noChangeArrowheads="1"/>
          </p:cNvSpPr>
          <p:nvPr/>
        </p:nvSpPr>
        <p:spPr bwMode="auto">
          <a:xfrm>
            <a:off x="1371600" y="2971800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4" name="Rectangle 1202"/>
          <p:cNvSpPr>
            <a:spLocks noChangeArrowheads="1"/>
          </p:cNvSpPr>
          <p:nvPr/>
        </p:nvSpPr>
        <p:spPr bwMode="auto">
          <a:xfrm>
            <a:off x="1524000" y="29718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" name="Rectangle 1203"/>
          <p:cNvSpPr>
            <a:spLocks noChangeArrowheads="1"/>
          </p:cNvSpPr>
          <p:nvPr/>
        </p:nvSpPr>
        <p:spPr bwMode="auto">
          <a:xfrm>
            <a:off x="1676400" y="29718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6" name="Rectangle 1204"/>
          <p:cNvSpPr>
            <a:spLocks noChangeArrowheads="1"/>
          </p:cNvSpPr>
          <p:nvPr/>
        </p:nvSpPr>
        <p:spPr bwMode="auto">
          <a:xfrm>
            <a:off x="1371600" y="3124200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" name="Rectangle 1205"/>
          <p:cNvSpPr>
            <a:spLocks noChangeArrowheads="1"/>
          </p:cNvSpPr>
          <p:nvPr/>
        </p:nvSpPr>
        <p:spPr bwMode="auto">
          <a:xfrm>
            <a:off x="1524000" y="31242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8" name="Rectangle 1206"/>
          <p:cNvSpPr>
            <a:spLocks noChangeArrowheads="1"/>
          </p:cNvSpPr>
          <p:nvPr/>
        </p:nvSpPr>
        <p:spPr bwMode="auto">
          <a:xfrm>
            <a:off x="1676400" y="31242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9" name="Rectangle 1207"/>
          <p:cNvSpPr>
            <a:spLocks noChangeArrowheads="1"/>
          </p:cNvSpPr>
          <p:nvPr/>
        </p:nvSpPr>
        <p:spPr bwMode="auto">
          <a:xfrm>
            <a:off x="2743200" y="34290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0" name="Rectangle 1208"/>
          <p:cNvSpPr>
            <a:spLocks noChangeArrowheads="1"/>
          </p:cNvSpPr>
          <p:nvPr/>
        </p:nvSpPr>
        <p:spPr bwMode="auto">
          <a:xfrm>
            <a:off x="2743200" y="35814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1" name="Rectangle 1209"/>
          <p:cNvSpPr>
            <a:spLocks noChangeArrowheads="1"/>
          </p:cNvSpPr>
          <p:nvPr/>
        </p:nvSpPr>
        <p:spPr bwMode="auto">
          <a:xfrm>
            <a:off x="2743200" y="37338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" name="Rectangle 1210"/>
          <p:cNvSpPr>
            <a:spLocks noChangeArrowheads="1"/>
          </p:cNvSpPr>
          <p:nvPr/>
        </p:nvSpPr>
        <p:spPr bwMode="auto">
          <a:xfrm>
            <a:off x="2895600" y="37338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" name="Rectangle 1211"/>
          <p:cNvSpPr>
            <a:spLocks noChangeArrowheads="1"/>
          </p:cNvSpPr>
          <p:nvPr/>
        </p:nvSpPr>
        <p:spPr bwMode="auto">
          <a:xfrm>
            <a:off x="3048000" y="37338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4" name="Rectangle 1212"/>
          <p:cNvSpPr>
            <a:spLocks noChangeArrowheads="1"/>
          </p:cNvSpPr>
          <p:nvPr/>
        </p:nvSpPr>
        <p:spPr bwMode="auto">
          <a:xfrm>
            <a:off x="3200400" y="37338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5" name="Rectangle 1213"/>
          <p:cNvSpPr>
            <a:spLocks noChangeArrowheads="1"/>
          </p:cNvSpPr>
          <p:nvPr/>
        </p:nvSpPr>
        <p:spPr bwMode="auto">
          <a:xfrm>
            <a:off x="3352800" y="37338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6" name="Rectangle 1216"/>
          <p:cNvSpPr>
            <a:spLocks noChangeArrowheads="1"/>
          </p:cNvSpPr>
          <p:nvPr/>
        </p:nvSpPr>
        <p:spPr bwMode="auto">
          <a:xfrm>
            <a:off x="2895600" y="3429000"/>
            <a:ext cx="152400" cy="152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" name="Rectangle 1217"/>
          <p:cNvSpPr>
            <a:spLocks noChangeArrowheads="1"/>
          </p:cNvSpPr>
          <p:nvPr/>
        </p:nvSpPr>
        <p:spPr bwMode="auto">
          <a:xfrm>
            <a:off x="3048000" y="34290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8" name="Rectangle 1218"/>
          <p:cNvSpPr>
            <a:spLocks noChangeArrowheads="1"/>
          </p:cNvSpPr>
          <p:nvPr/>
        </p:nvSpPr>
        <p:spPr bwMode="auto">
          <a:xfrm>
            <a:off x="3200400" y="34290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9" name="Rectangle 1219"/>
          <p:cNvSpPr>
            <a:spLocks noChangeArrowheads="1"/>
          </p:cNvSpPr>
          <p:nvPr/>
        </p:nvSpPr>
        <p:spPr bwMode="auto">
          <a:xfrm>
            <a:off x="3200400" y="35814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0" name="Rectangle 1220"/>
          <p:cNvSpPr>
            <a:spLocks noChangeArrowheads="1"/>
          </p:cNvSpPr>
          <p:nvPr/>
        </p:nvSpPr>
        <p:spPr bwMode="auto">
          <a:xfrm>
            <a:off x="3048000" y="35814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1" name="Rectangle 1221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" name="Rectangle 1225"/>
          <p:cNvSpPr>
            <a:spLocks noChangeArrowheads="1"/>
          </p:cNvSpPr>
          <p:nvPr/>
        </p:nvSpPr>
        <p:spPr bwMode="auto">
          <a:xfrm>
            <a:off x="3352800" y="35814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" name="Rectangle 1233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4" name="Rectangle 1240"/>
          <p:cNvSpPr>
            <a:spLocks noChangeArrowheads="1"/>
          </p:cNvSpPr>
          <p:nvPr/>
        </p:nvSpPr>
        <p:spPr bwMode="auto">
          <a:xfrm>
            <a:off x="2743200" y="31242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5" name="Rectangle 1241"/>
          <p:cNvSpPr>
            <a:spLocks noChangeArrowheads="1"/>
          </p:cNvSpPr>
          <p:nvPr/>
        </p:nvSpPr>
        <p:spPr bwMode="auto">
          <a:xfrm>
            <a:off x="2743200" y="32766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6" name="Rectangle 1242"/>
          <p:cNvSpPr>
            <a:spLocks noChangeArrowheads="1"/>
          </p:cNvSpPr>
          <p:nvPr/>
        </p:nvSpPr>
        <p:spPr bwMode="auto">
          <a:xfrm>
            <a:off x="2743200" y="4191000"/>
            <a:ext cx="1524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7" name="Rectangle 1243"/>
          <p:cNvSpPr>
            <a:spLocks noChangeArrowheads="1"/>
          </p:cNvSpPr>
          <p:nvPr/>
        </p:nvSpPr>
        <p:spPr bwMode="auto">
          <a:xfrm>
            <a:off x="2743200" y="43434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" name="Rectangle 1244"/>
          <p:cNvSpPr>
            <a:spLocks noChangeArrowheads="1"/>
          </p:cNvSpPr>
          <p:nvPr/>
        </p:nvSpPr>
        <p:spPr bwMode="auto">
          <a:xfrm>
            <a:off x="2743200" y="4495800"/>
            <a:ext cx="1524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" name="Rectangle 1245"/>
          <p:cNvSpPr>
            <a:spLocks noChangeArrowheads="1"/>
          </p:cNvSpPr>
          <p:nvPr/>
        </p:nvSpPr>
        <p:spPr bwMode="auto">
          <a:xfrm>
            <a:off x="2895600" y="44958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" name="Rectangle 1246"/>
          <p:cNvSpPr>
            <a:spLocks noChangeArrowheads="1"/>
          </p:cNvSpPr>
          <p:nvPr/>
        </p:nvSpPr>
        <p:spPr bwMode="auto">
          <a:xfrm>
            <a:off x="3048000" y="4495800"/>
            <a:ext cx="152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" name="Rectangle 1247"/>
          <p:cNvSpPr>
            <a:spLocks noChangeArrowheads="1"/>
          </p:cNvSpPr>
          <p:nvPr/>
        </p:nvSpPr>
        <p:spPr bwMode="auto">
          <a:xfrm>
            <a:off x="3200400" y="44958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2" name="Rectangle 1248"/>
          <p:cNvSpPr>
            <a:spLocks noChangeArrowheads="1"/>
          </p:cNvSpPr>
          <p:nvPr/>
        </p:nvSpPr>
        <p:spPr bwMode="auto">
          <a:xfrm>
            <a:off x="3352800" y="44958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3" name="Rectangle 1249"/>
          <p:cNvSpPr>
            <a:spLocks noChangeArrowheads="1"/>
          </p:cNvSpPr>
          <p:nvPr/>
        </p:nvSpPr>
        <p:spPr bwMode="auto">
          <a:xfrm>
            <a:off x="3505200" y="44958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" name="Rectangle 1250"/>
          <p:cNvSpPr>
            <a:spLocks noChangeArrowheads="1"/>
          </p:cNvSpPr>
          <p:nvPr/>
        </p:nvSpPr>
        <p:spPr bwMode="auto">
          <a:xfrm>
            <a:off x="3657600" y="44958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" name="Rectangle 1251"/>
          <p:cNvSpPr>
            <a:spLocks noChangeArrowheads="1"/>
          </p:cNvSpPr>
          <p:nvPr/>
        </p:nvSpPr>
        <p:spPr bwMode="auto">
          <a:xfrm>
            <a:off x="2895600" y="41910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6" name="Rectangle 1252"/>
          <p:cNvSpPr>
            <a:spLocks noChangeArrowheads="1"/>
          </p:cNvSpPr>
          <p:nvPr/>
        </p:nvSpPr>
        <p:spPr bwMode="auto">
          <a:xfrm>
            <a:off x="3048000" y="41910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7" name="Rectangle 1253"/>
          <p:cNvSpPr>
            <a:spLocks noChangeArrowheads="1"/>
          </p:cNvSpPr>
          <p:nvPr/>
        </p:nvSpPr>
        <p:spPr bwMode="auto">
          <a:xfrm>
            <a:off x="3200400" y="41910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" name="Rectangle 1254"/>
          <p:cNvSpPr>
            <a:spLocks noChangeArrowheads="1"/>
          </p:cNvSpPr>
          <p:nvPr/>
        </p:nvSpPr>
        <p:spPr bwMode="auto">
          <a:xfrm>
            <a:off x="3200400" y="4343400"/>
            <a:ext cx="152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" name="Rectangle 1255"/>
          <p:cNvSpPr>
            <a:spLocks noChangeArrowheads="1"/>
          </p:cNvSpPr>
          <p:nvPr/>
        </p:nvSpPr>
        <p:spPr bwMode="auto">
          <a:xfrm>
            <a:off x="3048000" y="43434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" name="Rectangle 1256"/>
          <p:cNvSpPr>
            <a:spLocks noChangeArrowheads="1"/>
          </p:cNvSpPr>
          <p:nvPr/>
        </p:nvSpPr>
        <p:spPr bwMode="auto">
          <a:xfrm>
            <a:off x="2895600" y="4343400"/>
            <a:ext cx="1524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" name="Rectangle 1257"/>
          <p:cNvSpPr>
            <a:spLocks noChangeArrowheads="1"/>
          </p:cNvSpPr>
          <p:nvPr/>
        </p:nvSpPr>
        <p:spPr bwMode="auto">
          <a:xfrm>
            <a:off x="3352800" y="4191000"/>
            <a:ext cx="152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" name="Rectangle 1258"/>
          <p:cNvSpPr>
            <a:spLocks noChangeArrowheads="1"/>
          </p:cNvSpPr>
          <p:nvPr/>
        </p:nvSpPr>
        <p:spPr bwMode="auto">
          <a:xfrm>
            <a:off x="3505200" y="41910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" name="Rectangle 1259"/>
          <p:cNvSpPr>
            <a:spLocks noChangeArrowheads="1"/>
          </p:cNvSpPr>
          <p:nvPr/>
        </p:nvSpPr>
        <p:spPr bwMode="auto">
          <a:xfrm>
            <a:off x="3657600" y="41910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" name="Rectangle 1260"/>
          <p:cNvSpPr>
            <a:spLocks noChangeArrowheads="1"/>
          </p:cNvSpPr>
          <p:nvPr/>
        </p:nvSpPr>
        <p:spPr bwMode="auto">
          <a:xfrm>
            <a:off x="3352800" y="43434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" name="Rectangle 1261"/>
          <p:cNvSpPr>
            <a:spLocks noChangeArrowheads="1"/>
          </p:cNvSpPr>
          <p:nvPr/>
        </p:nvSpPr>
        <p:spPr bwMode="auto">
          <a:xfrm>
            <a:off x="3505200" y="43434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" name="Rectangle 1262"/>
          <p:cNvSpPr>
            <a:spLocks noChangeArrowheads="1"/>
          </p:cNvSpPr>
          <p:nvPr/>
        </p:nvSpPr>
        <p:spPr bwMode="auto">
          <a:xfrm>
            <a:off x="3657600" y="43434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" name="Rectangle 1263"/>
          <p:cNvSpPr>
            <a:spLocks noChangeArrowheads="1"/>
          </p:cNvSpPr>
          <p:nvPr/>
        </p:nvSpPr>
        <p:spPr bwMode="auto">
          <a:xfrm>
            <a:off x="2895600" y="38862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8" name="Rectangle 1264"/>
          <p:cNvSpPr>
            <a:spLocks noChangeArrowheads="1"/>
          </p:cNvSpPr>
          <p:nvPr/>
        </p:nvSpPr>
        <p:spPr bwMode="auto">
          <a:xfrm>
            <a:off x="3048000" y="3886200"/>
            <a:ext cx="152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" name="Rectangle 1265"/>
          <p:cNvSpPr>
            <a:spLocks noChangeArrowheads="1"/>
          </p:cNvSpPr>
          <p:nvPr/>
        </p:nvSpPr>
        <p:spPr bwMode="auto">
          <a:xfrm>
            <a:off x="3200400" y="3886200"/>
            <a:ext cx="152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" name="Rectangle 1266"/>
          <p:cNvSpPr>
            <a:spLocks noChangeArrowheads="1"/>
          </p:cNvSpPr>
          <p:nvPr/>
        </p:nvSpPr>
        <p:spPr bwMode="auto">
          <a:xfrm>
            <a:off x="3200400" y="40386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" name="Rectangle 1267"/>
          <p:cNvSpPr>
            <a:spLocks noChangeArrowheads="1"/>
          </p:cNvSpPr>
          <p:nvPr/>
        </p:nvSpPr>
        <p:spPr bwMode="auto">
          <a:xfrm>
            <a:off x="3048000" y="40386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" name="Rectangle 1268"/>
          <p:cNvSpPr>
            <a:spLocks noChangeArrowheads="1"/>
          </p:cNvSpPr>
          <p:nvPr/>
        </p:nvSpPr>
        <p:spPr bwMode="auto">
          <a:xfrm>
            <a:off x="2895600" y="40386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" name="Rectangle 1269"/>
          <p:cNvSpPr>
            <a:spLocks noChangeArrowheads="1"/>
          </p:cNvSpPr>
          <p:nvPr/>
        </p:nvSpPr>
        <p:spPr bwMode="auto">
          <a:xfrm>
            <a:off x="3352800" y="38862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" name="Rectangle 1270"/>
          <p:cNvSpPr>
            <a:spLocks noChangeArrowheads="1"/>
          </p:cNvSpPr>
          <p:nvPr/>
        </p:nvSpPr>
        <p:spPr bwMode="auto">
          <a:xfrm>
            <a:off x="3505200" y="38862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" name="Rectangle 1272"/>
          <p:cNvSpPr>
            <a:spLocks noChangeArrowheads="1"/>
          </p:cNvSpPr>
          <p:nvPr/>
        </p:nvSpPr>
        <p:spPr bwMode="auto">
          <a:xfrm>
            <a:off x="3352800" y="4038600"/>
            <a:ext cx="152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" name="Rectangle 1273"/>
          <p:cNvSpPr>
            <a:spLocks noChangeArrowheads="1"/>
          </p:cNvSpPr>
          <p:nvPr/>
        </p:nvSpPr>
        <p:spPr bwMode="auto">
          <a:xfrm>
            <a:off x="3505200" y="40386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" name="Rectangle 1275"/>
          <p:cNvSpPr>
            <a:spLocks noChangeArrowheads="1"/>
          </p:cNvSpPr>
          <p:nvPr/>
        </p:nvSpPr>
        <p:spPr bwMode="auto">
          <a:xfrm>
            <a:off x="2743200" y="3886200"/>
            <a:ext cx="152400" cy="1524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" name="Rectangle 1276"/>
          <p:cNvSpPr>
            <a:spLocks noChangeArrowheads="1"/>
          </p:cNvSpPr>
          <p:nvPr/>
        </p:nvSpPr>
        <p:spPr bwMode="auto">
          <a:xfrm>
            <a:off x="2743200" y="40386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" name="Rectangle 1282"/>
          <p:cNvSpPr>
            <a:spLocks noChangeArrowheads="1"/>
          </p:cNvSpPr>
          <p:nvPr/>
        </p:nvSpPr>
        <p:spPr bwMode="auto">
          <a:xfrm>
            <a:off x="1219200" y="41910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" name="Rectangle 1291"/>
          <p:cNvSpPr>
            <a:spLocks noChangeArrowheads="1"/>
          </p:cNvSpPr>
          <p:nvPr/>
        </p:nvSpPr>
        <p:spPr bwMode="auto">
          <a:xfrm>
            <a:off x="1219200" y="43434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1" name="Rectangle 1294"/>
          <p:cNvSpPr>
            <a:spLocks noChangeArrowheads="1"/>
          </p:cNvSpPr>
          <p:nvPr/>
        </p:nvSpPr>
        <p:spPr bwMode="auto">
          <a:xfrm>
            <a:off x="1219200" y="44958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" name="Rectangle 1295"/>
          <p:cNvSpPr>
            <a:spLocks noChangeArrowheads="1"/>
          </p:cNvSpPr>
          <p:nvPr/>
        </p:nvSpPr>
        <p:spPr bwMode="auto">
          <a:xfrm>
            <a:off x="1371600" y="43434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3" name="Rectangle 1296"/>
          <p:cNvSpPr>
            <a:spLocks noChangeArrowheads="1"/>
          </p:cNvSpPr>
          <p:nvPr/>
        </p:nvSpPr>
        <p:spPr bwMode="auto">
          <a:xfrm>
            <a:off x="1524000" y="43434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4" name="Rectangle 1297"/>
          <p:cNvSpPr>
            <a:spLocks noChangeArrowheads="1"/>
          </p:cNvSpPr>
          <p:nvPr/>
        </p:nvSpPr>
        <p:spPr bwMode="auto">
          <a:xfrm>
            <a:off x="1676400" y="43434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5" name="Rectangle 1298"/>
          <p:cNvSpPr>
            <a:spLocks noChangeArrowheads="1"/>
          </p:cNvSpPr>
          <p:nvPr/>
        </p:nvSpPr>
        <p:spPr bwMode="auto">
          <a:xfrm>
            <a:off x="1676400" y="44958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6" name="Rectangle 1299"/>
          <p:cNvSpPr>
            <a:spLocks noChangeArrowheads="1"/>
          </p:cNvSpPr>
          <p:nvPr/>
        </p:nvSpPr>
        <p:spPr bwMode="auto">
          <a:xfrm>
            <a:off x="1524000" y="44958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7" name="Rectangle 1300"/>
          <p:cNvSpPr>
            <a:spLocks noChangeArrowheads="1"/>
          </p:cNvSpPr>
          <p:nvPr/>
        </p:nvSpPr>
        <p:spPr bwMode="auto">
          <a:xfrm>
            <a:off x="1371600" y="44958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8" name="Rectangle 1301"/>
          <p:cNvSpPr>
            <a:spLocks noChangeArrowheads="1"/>
          </p:cNvSpPr>
          <p:nvPr/>
        </p:nvSpPr>
        <p:spPr bwMode="auto">
          <a:xfrm>
            <a:off x="1828800" y="43434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9" name="Rectangle 1302"/>
          <p:cNvSpPr>
            <a:spLocks noChangeArrowheads="1"/>
          </p:cNvSpPr>
          <p:nvPr/>
        </p:nvSpPr>
        <p:spPr bwMode="auto">
          <a:xfrm>
            <a:off x="1981200" y="43434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0" name="Rectangle 1303"/>
          <p:cNvSpPr>
            <a:spLocks noChangeArrowheads="1"/>
          </p:cNvSpPr>
          <p:nvPr/>
        </p:nvSpPr>
        <p:spPr bwMode="auto">
          <a:xfrm>
            <a:off x="2133600" y="43434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1" name="Rectangle 1304"/>
          <p:cNvSpPr>
            <a:spLocks noChangeArrowheads="1"/>
          </p:cNvSpPr>
          <p:nvPr/>
        </p:nvSpPr>
        <p:spPr bwMode="auto">
          <a:xfrm>
            <a:off x="1828800" y="44958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2" name="Rectangle 1305"/>
          <p:cNvSpPr>
            <a:spLocks noChangeArrowheads="1"/>
          </p:cNvSpPr>
          <p:nvPr/>
        </p:nvSpPr>
        <p:spPr bwMode="auto">
          <a:xfrm>
            <a:off x="1981200" y="44958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3" name="Rectangle 1306"/>
          <p:cNvSpPr>
            <a:spLocks noChangeArrowheads="1"/>
          </p:cNvSpPr>
          <p:nvPr/>
        </p:nvSpPr>
        <p:spPr bwMode="auto">
          <a:xfrm>
            <a:off x="2133600" y="44958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4" name="Rectangle 1307"/>
          <p:cNvSpPr>
            <a:spLocks noChangeArrowheads="1"/>
          </p:cNvSpPr>
          <p:nvPr/>
        </p:nvSpPr>
        <p:spPr bwMode="auto">
          <a:xfrm>
            <a:off x="1676400" y="4191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" name="Rectangle 1308"/>
          <p:cNvSpPr>
            <a:spLocks noChangeArrowheads="1"/>
          </p:cNvSpPr>
          <p:nvPr/>
        </p:nvSpPr>
        <p:spPr bwMode="auto">
          <a:xfrm>
            <a:off x="1524000" y="4191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6" name="Rectangle 1309"/>
          <p:cNvSpPr>
            <a:spLocks noChangeArrowheads="1"/>
          </p:cNvSpPr>
          <p:nvPr/>
        </p:nvSpPr>
        <p:spPr bwMode="auto">
          <a:xfrm>
            <a:off x="1371600" y="4191000"/>
            <a:ext cx="152400" cy="152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7" name="Rectangle 1310"/>
          <p:cNvSpPr>
            <a:spLocks noChangeArrowheads="1"/>
          </p:cNvSpPr>
          <p:nvPr/>
        </p:nvSpPr>
        <p:spPr bwMode="auto">
          <a:xfrm>
            <a:off x="1828800" y="4191000"/>
            <a:ext cx="1524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8" name="Rectangle 1311"/>
          <p:cNvSpPr>
            <a:spLocks noChangeArrowheads="1"/>
          </p:cNvSpPr>
          <p:nvPr/>
        </p:nvSpPr>
        <p:spPr bwMode="auto">
          <a:xfrm>
            <a:off x="1981200" y="41910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9" name="Rectangle 1312"/>
          <p:cNvSpPr>
            <a:spLocks noChangeArrowheads="1"/>
          </p:cNvSpPr>
          <p:nvPr/>
        </p:nvSpPr>
        <p:spPr bwMode="auto">
          <a:xfrm>
            <a:off x="2133600" y="41910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0" name="Rectangle 1313"/>
          <p:cNvSpPr>
            <a:spLocks noChangeArrowheads="1"/>
          </p:cNvSpPr>
          <p:nvPr/>
        </p:nvSpPr>
        <p:spPr bwMode="auto">
          <a:xfrm>
            <a:off x="2286000" y="41910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1" name="Rectangle 1314"/>
          <p:cNvSpPr>
            <a:spLocks noChangeArrowheads="1"/>
          </p:cNvSpPr>
          <p:nvPr/>
        </p:nvSpPr>
        <p:spPr bwMode="auto">
          <a:xfrm>
            <a:off x="2438400" y="41910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2" name="Rectangle 1316"/>
          <p:cNvSpPr>
            <a:spLocks noChangeArrowheads="1"/>
          </p:cNvSpPr>
          <p:nvPr/>
        </p:nvSpPr>
        <p:spPr bwMode="auto">
          <a:xfrm>
            <a:off x="2286000" y="46482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3" name="Rectangle 1317"/>
          <p:cNvSpPr>
            <a:spLocks noChangeArrowheads="1"/>
          </p:cNvSpPr>
          <p:nvPr/>
        </p:nvSpPr>
        <p:spPr bwMode="auto">
          <a:xfrm>
            <a:off x="2286000" y="48006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4" name="Rectangle 1318"/>
          <p:cNvSpPr>
            <a:spLocks noChangeArrowheads="1"/>
          </p:cNvSpPr>
          <p:nvPr/>
        </p:nvSpPr>
        <p:spPr bwMode="auto">
          <a:xfrm>
            <a:off x="2286000" y="49530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5" name="Rectangle 1319"/>
          <p:cNvSpPr>
            <a:spLocks noChangeArrowheads="1"/>
          </p:cNvSpPr>
          <p:nvPr/>
        </p:nvSpPr>
        <p:spPr bwMode="auto">
          <a:xfrm>
            <a:off x="2438400" y="49530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" name="Rectangle 1320"/>
          <p:cNvSpPr>
            <a:spLocks noChangeArrowheads="1"/>
          </p:cNvSpPr>
          <p:nvPr/>
        </p:nvSpPr>
        <p:spPr bwMode="auto">
          <a:xfrm>
            <a:off x="2590800" y="49530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" name="Rectangle 1321"/>
          <p:cNvSpPr>
            <a:spLocks noChangeArrowheads="1"/>
          </p:cNvSpPr>
          <p:nvPr/>
        </p:nvSpPr>
        <p:spPr bwMode="auto">
          <a:xfrm>
            <a:off x="2438400" y="4648200"/>
            <a:ext cx="1524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8" name="Rectangle 1322"/>
          <p:cNvSpPr>
            <a:spLocks noChangeArrowheads="1"/>
          </p:cNvSpPr>
          <p:nvPr/>
        </p:nvSpPr>
        <p:spPr bwMode="auto">
          <a:xfrm>
            <a:off x="2590800" y="46482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9" name="Rectangle 1323"/>
          <p:cNvSpPr>
            <a:spLocks noChangeArrowheads="1"/>
          </p:cNvSpPr>
          <p:nvPr/>
        </p:nvSpPr>
        <p:spPr bwMode="auto">
          <a:xfrm>
            <a:off x="2590800" y="4800600"/>
            <a:ext cx="1524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0" name="Rectangle 1324"/>
          <p:cNvSpPr>
            <a:spLocks noChangeArrowheads="1"/>
          </p:cNvSpPr>
          <p:nvPr/>
        </p:nvSpPr>
        <p:spPr bwMode="auto">
          <a:xfrm>
            <a:off x="2438400" y="4800600"/>
            <a:ext cx="1524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1" name="Rectangle 1325"/>
          <p:cNvSpPr>
            <a:spLocks noChangeArrowheads="1"/>
          </p:cNvSpPr>
          <p:nvPr/>
        </p:nvSpPr>
        <p:spPr bwMode="auto">
          <a:xfrm>
            <a:off x="2438400" y="43434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2" name="Rectangle 1326"/>
          <p:cNvSpPr>
            <a:spLocks noChangeArrowheads="1"/>
          </p:cNvSpPr>
          <p:nvPr/>
        </p:nvSpPr>
        <p:spPr bwMode="auto">
          <a:xfrm>
            <a:off x="2590800" y="43434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3" name="Rectangle 1327"/>
          <p:cNvSpPr>
            <a:spLocks noChangeArrowheads="1"/>
          </p:cNvSpPr>
          <p:nvPr/>
        </p:nvSpPr>
        <p:spPr bwMode="auto">
          <a:xfrm>
            <a:off x="2590800" y="44958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" name="Rectangle 1328"/>
          <p:cNvSpPr>
            <a:spLocks noChangeArrowheads="1"/>
          </p:cNvSpPr>
          <p:nvPr/>
        </p:nvSpPr>
        <p:spPr bwMode="auto">
          <a:xfrm>
            <a:off x="2438400" y="44958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5" name="Rectangle 1329"/>
          <p:cNvSpPr>
            <a:spLocks noChangeArrowheads="1"/>
          </p:cNvSpPr>
          <p:nvPr/>
        </p:nvSpPr>
        <p:spPr bwMode="auto">
          <a:xfrm>
            <a:off x="2286000" y="43434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6" name="Rectangle 1330"/>
          <p:cNvSpPr>
            <a:spLocks noChangeArrowheads="1"/>
          </p:cNvSpPr>
          <p:nvPr/>
        </p:nvSpPr>
        <p:spPr bwMode="auto">
          <a:xfrm>
            <a:off x="2286000" y="44958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7" name="Rectangle 1331"/>
          <p:cNvSpPr>
            <a:spLocks noChangeArrowheads="1"/>
          </p:cNvSpPr>
          <p:nvPr/>
        </p:nvSpPr>
        <p:spPr bwMode="auto">
          <a:xfrm>
            <a:off x="1828800" y="46482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8" name="Rectangle 1332"/>
          <p:cNvSpPr>
            <a:spLocks noChangeArrowheads="1"/>
          </p:cNvSpPr>
          <p:nvPr/>
        </p:nvSpPr>
        <p:spPr bwMode="auto">
          <a:xfrm>
            <a:off x="1828800" y="48006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9" name="Rectangle 1333"/>
          <p:cNvSpPr>
            <a:spLocks noChangeArrowheads="1"/>
          </p:cNvSpPr>
          <p:nvPr/>
        </p:nvSpPr>
        <p:spPr bwMode="auto">
          <a:xfrm>
            <a:off x="1828800" y="49530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0" name="Rectangle 1334"/>
          <p:cNvSpPr>
            <a:spLocks noChangeArrowheads="1"/>
          </p:cNvSpPr>
          <p:nvPr/>
        </p:nvSpPr>
        <p:spPr bwMode="auto">
          <a:xfrm>
            <a:off x="1981200" y="49530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1" name="Rectangle 1335"/>
          <p:cNvSpPr>
            <a:spLocks noChangeArrowheads="1"/>
          </p:cNvSpPr>
          <p:nvPr/>
        </p:nvSpPr>
        <p:spPr bwMode="auto">
          <a:xfrm>
            <a:off x="2133600" y="49530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2" name="Rectangle 1336"/>
          <p:cNvSpPr>
            <a:spLocks noChangeArrowheads="1"/>
          </p:cNvSpPr>
          <p:nvPr/>
        </p:nvSpPr>
        <p:spPr bwMode="auto">
          <a:xfrm>
            <a:off x="1981200" y="46482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3" name="Rectangle 1337"/>
          <p:cNvSpPr>
            <a:spLocks noChangeArrowheads="1"/>
          </p:cNvSpPr>
          <p:nvPr/>
        </p:nvSpPr>
        <p:spPr bwMode="auto">
          <a:xfrm>
            <a:off x="2133600" y="46482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4" name="Rectangle 1338"/>
          <p:cNvSpPr>
            <a:spLocks noChangeArrowheads="1"/>
          </p:cNvSpPr>
          <p:nvPr/>
        </p:nvSpPr>
        <p:spPr bwMode="auto">
          <a:xfrm>
            <a:off x="2133600" y="48006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5" name="Rectangle 1339"/>
          <p:cNvSpPr>
            <a:spLocks noChangeArrowheads="1"/>
          </p:cNvSpPr>
          <p:nvPr/>
        </p:nvSpPr>
        <p:spPr bwMode="auto">
          <a:xfrm>
            <a:off x="1981200" y="48006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6" name="Rectangle 1340"/>
          <p:cNvSpPr>
            <a:spLocks noChangeArrowheads="1"/>
          </p:cNvSpPr>
          <p:nvPr/>
        </p:nvSpPr>
        <p:spPr bwMode="auto">
          <a:xfrm>
            <a:off x="1828800" y="2819400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7" name="Rectangle 1341"/>
          <p:cNvSpPr>
            <a:spLocks noChangeArrowheads="1"/>
          </p:cNvSpPr>
          <p:nvPr/>
        </p:nvSpPr>
        <p:spPr bwMode="auto">
          <a:xfrm>
            <a:off x="1981200" y="28194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8" name="Rectangle 1342"/>
          <p:cNvSpPr>
            <a:spLocks noChangeArrowheads="1"/>
          </p:cNvSpPr>
          <p:nvPr/>
        </p:nvSpPr>
        <p:spPr bwMode="auto">
          <a:xfrm>
            <a:off x="2133600" y="28194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9" name="Rectangle 1343"/>
          <p:cNvSpPr>
            <a:spLocks noChangeArrowheads="1"/>
          </p:cNvSpPr>
          <p:nvPr/>
        </p:nvSpPr>
        <p:spPr bwMode="auto">
          <a:xfrm>
            <a:off x="2286000" y="28194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0" name="Rectangle 1344"/>
          <p:cNvSpPr>
            <a:spLocks noChangeArrowheads="1"/>
          </p:cNvSpPr>
          <p:nvPr/>
        </p:nvSpPr>
        <p:spPr bwMode="auto">
          <a:xfrm>
            <a:off x="2438400" y="28194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1" name="Rectangle 1345"/>
          <p:cNvSpPr>
            <a:spLocks noChangeArrowheads="1"/>
          </p:cNvSpPr>
          <p:nvPr/>
        </p:nvSpPr>
        <p:spPr bwMode="auto">
          <a:xfrm>
            <a:off x="1066800" y="28194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2" name="Rectangle 1346"/>
          <p:cNvSpPr>
            <a:spLocks noChangeArrowheads="1"/>
          </p:cNvSpPr>
          <p:nvPr/>
        </p:nvSpPr>
        <p:spPr bwMode="auto">
          <a:xfrm>
            <a:off x="1219200" y="2819400"/>
            <a:ext cx="152400" cy="152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3" name="Rectangle 1347"/>
          <p:cNvSpPr>
            <a:spLocks noChangeArrowheads="1"/>
          </p:cNvSpPr>
          <p:nvPr/>
        </p:nvSpPr>
        <p:spPr bwMode="auto">
          <a:xfrm>
            <a:off x="1371600" y="28194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4" name="Rectangle 1348"/>
          <p:cNvSpPr>
            <a:spLocks noChangeArrowheads="1"/>
          </p:cNvSpPr>
          <p:nvPr/>
        </p:nvSpPr>
        <p:spPr bwMode="auto">
          <a:xfrm>
            <a:off x="1524000" y="2819400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" name="Rectangle 1349"/>
          <p:cNvSpPr>
            <a:spLocks noChangeArrowheads="1"/>
          </p:cNvSpPr>
          <p:nvPr/>
        </p:nvSpPr>
        <p:spPr bwMode="auto">
          <a:xfrm>
            <a:off x="1676400" y="28194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" name="Rectangle 1350"/>
          <p:cNvSpPr>
            <a:spLocks noChangeArrowheads="1"/>
          </p:cNvSpPr>
          <p:nvPr/>
        </p:nvSpPr>
        <p:spPr bwMode="auto">
          <a:xfrm>
            <a:off x="1828800" y="26670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7" name="Rectangle 1351"/>
          <p:cNvSpPr>
            <a:spLocks noChangeArrowheads="1"/>
          </p:cNvSpPr>
          <p:nvPr/>
        </p:nvSpPr>
        <p:spPr bwMode="auto">
          <a:xfrm>
            <a:off x="1981200" y="26670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8" name="Rectangle 1352"/>
          <p:cNvSpPr>
            <a:spLocks noChangeArrowheads="1"/>
          </p:cNvSpPr>
          <p:nvPr/>
        </p:nvSpPr>
        <p:spPr bwMode="auto">
          <a:xfrm>
            <a:off x="2133600" y="26670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9" name="Rectangle 1353"/>
          <p:cNvSpPr>
            <a:spLocks noChangeArrowheads="1"/>
          </p:cNvSpPr>
          <p:nvPr/>
        </p:nvSpPr>
        <p:spPr bwMode="auto">
          <a:xfrm>
            <a:off x="2286000" y="26670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0" name="Rectangle 1356"/>
          <p:cNvSpPr>
            <a:spLocks noChangeArrowheads="1"/>
          </p:cNvSpPr>
          <p:nvPr/>
        </p:nvSpPr>
        <p:spPr bwMode="auto">
          <a:xfrm>
            <a:off x="1219200" y="26670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1" name="Rectangle 1357"/>
          <p:cNvSpPr>
            <a:spLocks noChangeArrowheads="1"/>
          </p:cNvSpPr>
          <p:nvPr/>
        </p:nvSpPr>
        <p:spPr bwMode="auto">
          <a:xfrm>
            <a:off x="1371600" y="26670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2" name="Rectangle 1358"/>
          <p:cNvSpPr>
            <a:spLocks noChangeArrowheads="1"/>
          </p:cNvSpPr>
          <p:nvPr/>
        </p:nvSpPr>
        <p:spPr bwMode="auto">
          <a:xfrm>
            <a:off x="1524000" y="26670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3" name="Rectangle 1359"/>
          <p:cNvSpPr>
            <a:spLocks noChangeArrowheads="1"/>
          </p:cNvSpPr>
          <p:nvPr/>
        </p:nvSpPr>
        <p:spPr bwMode="auto">
          <a:xfrm>
            <a:off x="1676400" y="26670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4" name="Rectangle 1360"/>
          <p:cNvSpPr>
            <a:spLocks noChangeArrowheads="1"/>
          </p:cNvSpPr>
          <p:nvPr/>
        </p:nvSpPr>
        <p:spPr bwMode="auto">
          <a:xfrm>
            <a:off x="1828800" y="25146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5" name="Rectangle 1361"/>
          <p:cNvSpPr>
            <a:spLocks noChangeArrowheads="1"/>
          </p:cNvSpPr>
          <p:nvPr/>
        </p:nvSpPr>
        <p:spPr bwMode="auto">
          <a:xfrm>
            <a:off x="1981200" y="25146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" name="Rectangle 1362"/>
          <p:cNvSpPr>
            <a:spLocks noChangeArrowheads="1"/>
          </p:cNvSpPr>
          <p:nvPr/>
        </p:nvSpPr>
        <p:spPr bwMode="auto">
          <a:xfrm>
            <a:off x="1371600" y="25146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7" name="Rectangle 1363"/>
          <p:cNvSpPr>
            <a:spLocks noChangeArrowheads="1"/>
          </p:cNvSpPr>
          <p:nvPr/>
        </p:nvSpPr>
        <p:spPr bwMode="auto">
          <a:xfrm>
            <a:off x="1524000" y="25146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8" name="Rectangle 1364"/>
          <p:cNvSpPr>
            <a:spLocks noChangeArrowheads="1"/>
          </p:cNvSpPr>
          <p:nvPr/>
        </p:nvSpPr>
        <p:spPr bwMode="auto">
          <a:xfrm>
            <a:off x="1676400" y="25146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9" name="Rectangle 1365"/>
          <p:cNvSpPr>
            <a:spLocks noChangeArrowheads="1"/>
          </p:cNvSpPr>
          <p:nvPr/>
        </p:nvSpPr>
        <p:spPr bwMode="auto">
          <a:xfrm>
            <a:off x="762000" y="32766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0" name="Rectangle 1366"/>
          <p:cNvSpPr>
            <a:spLocks noChangeArrowheads="1"/>
          </p:cNvSpPr>
          <p:nvPr/>
        </p:nvSpPr>
        <p:spPr bwMode="auto">
          <a:xfrm>
            <a:off x="762000" y="34290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1" name="Rectangle 1367"/>
          <p:cNvSpPr>
            <a:spLocks noChangeArrowheads="1"/>
          </p:cNvSpPr>
          <p:nvPr/>
        </p:nvSpPr>
        <p:spPr bwMode="auto">
          <a:xfrm>
            <a:off x="762000" y="35814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2" name="Rectangle 1368"/>
          <p:cNvSpPr>
            <a:spLocks noChangeArrowheads="1"/>
          </p:cNvSpPr>
          <p:nvPr/>
        </p:nvSpPr>
        <p:spPr bwMode="auto">
          <a:xfrm>
            <a:off x="762000" y="37338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" name="Rectangle 1369"/>
          <p:cNvSpPr>
            <a:spLocks noChangeArrowheads="1"/>
          </p:cNvSpPr>
          <p:nvPr/>
        </p:nvSpPr>
        <p:spPr bwMode="auto">
          <a:xfrm>
            <a:off x="762000" y="31242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4" name="Rectangle 1370"/>
          <p:cNvSpPr>
            <a:spLocks noChangeArrowheads="1"/>
          </p:cNvSpPr>
          <p:nvPr/>
        </p:nvSpPr>
        <p:spPr bwMode="auto">
          <a:xfrm>
            <a:off x="914400" y="40386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5" name="Rectangle 1371"/>
          <p:cNvSpPr>
            <a:spLocks noChangeArrowheads="1"/>
          </p:cNvSpPr>
          <p:nvPr/>
        </p:nvSpPr>
        <p:spPr bwMode="auto">
          <a:xfrm>
            <a:off x="914400" y="41910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6" name="Rectangle 1372"/>
          <p:cNvSpPr>
            <a:spLocks noChangeArrowheads="1"/>
          </p:cNvSpPr>
          <p:nvPr/>
        </p:nvSpPr>
        <p:spPr bwMode="auto">
          <a:xfrm>
            <a:off x="1066800" y="40386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7" name="Rectangle 1373"/>
          <p:cNvSpPr>
            <a:spLocks noChangeArrowheads="1"/>
          </p:cNvSpPr>
          <p:nvPr/>
        </p:nvSpPr>
        <p:spPr bwMode="auto">
          <a:xfrm>
            <a:off x="1066800" y="41910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8" name="Rectangle 1374"/>
          <p:cNvSpPr>
            <a:spLocks noChangeArrowheads="1"/>
          </p:cNvSpPr>
          <p:nvPr/>
        </p:nvSpPr>
        <p:spPr bwMode="auto">
          <a:xfrm>
            <a:off x="762000" y="38862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9" name="Rectangle 1375"/>
          <p:cNvSpPr>
            <a:spLocks noChangeArrowheads="1"/>
          </p:cNvSpPr>
          <p:nvPr/>
        </p:nvSpPr>
        <p:spPr bwMode="auto">
          <a:xfrm>
            <a:off x="1371600" y="46482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" name="Rectangle 1376"/>
          <p:cNvSpPr>
            <a:spLocks noChangeArrowheads="1"/>
          </p:cNvSpPr>
          <p:nvPr/>
        </p:nvSpPr>
        <p:spPr bwMode="auto">
          <a:xfrm>
            <a:off x="1371600" y="48006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1" name="Rectangle 1377"/>
          <p:cNvSpPr>
            <a:spLocks noChangeArrowheads="1"/>
          </p:cNvSpPr>
          <p:nvPr/>
        </p:nvSpPr>
        <p:spPr bwMode="auto">
          <a:xfrm>
            <a:off x="1524000" y="48006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2" name="Rectangle 1378"/>
          <p:cNvSpPr>
            <a:spLocks noChangeArrowheads="1"/>
          </p:cNvSpPr>
          <p:nvPr/>
        </p:nvSpPr>
        <p:spPr bwMode="auto">
          <a:xfrm>
            <a:off x="1676400" y="48006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3" name="Rectangle 1379"/>
          <p:cNvSpPr>
            <a:spLocks noChangeArrowheads="1"/>
          </p:cNvSpPr>
          <p:nvPr/>
        </p:nvSpPr>
        <p:spPr bwMode="auto">
          <a:xfrm>
            <a:off x="1676400" y="46482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4" name="Rectangle 1380"/>
          <p:cNvSpPr>
            <a:spLocks noChangeArrowheads="1"/>
          </p:cNvSpPr>
          <p:nvPr/>
        </p:nvSpPr>
        <p:spPr bwMode="auto">
          <a:xfrm>
            <a:off x="1524000" y="46482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5" name="Rectangle 1381"/>
          <p:cNvSpPr>
            <a:spLocks noChangeArrowheads="1"/>
          </p:cNvSpPr>
          <p:nvPr/>
        </p:nvSpPr>
        <p:spPr bwMode="auto">
          <a:xfrm>
            <a:off x="3657600" y="40386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6" name="Rectangle 1382"/>
          <p:cNvSpPr>
            <a:spLocks noChangeArrowheads="1"/>
          </p:cNvSpPr>
          <p:nvPr/>
        </p:nvSpPr>
        <p:spPr bwMode="auto">
          <a:xfrm>
            <a:off x="2895600" y="4648200"/>
            <a:ext cx="152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7" name="Rectangle 1383"/>
          <p:cNvSpPr>
            <a:spLocks noChangeArrowheads="1"/>
          </p:cNvSpPr>
          <p:nvPr/>
        </p:nvSpPr>
        <p:spPr bwMode="auto">
          <a:xfrm>
            <a:off x="2895600" y="48006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8" name="Rectangle 1384"/>
          <p:cNvSpPr>
            <a:spLocks noChangeArrowheads="1"/>
          </p:cNvSpPr>
          <p:nvPr/>
        </p:nvSpPr>
        <p:spPr bwMode="auto">
          <a:xfrm>
            <a:off x="2895600" y="49530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9" name="Rectangle 1385"/>
          <p:cNvSpPr>
            <a:spLocks noChangeArrowheads="1"/>
          </p:cNvSpPr>
          <p:nvPr/>
        </p:nvSpPr>
        <p:spPr bwMode="auto">
          <a:xfrm>
            <a:off x="3048000" y="49530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0" name="Rectangle 1386"/>
          <p:cNvSpPr>
            <a:spLocks noChangeArrowheads="1"/>
          </p:cNvSpPr>
          <p:nvPr/>
        </p:nvSpPr>
        <p:spPr bwMode="auto">
          <a:xfrm>
            <a:off x="3200400" y="49530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1" name="Rectangle 1387"/>
          <p:cNvSpPr>
            <a:spLocks noChangeArrowheads="1"/>
          </p:cNvSpPr>
          <p:nvPr/>
        </p:nvSpPr>
        <p:spPr bwMode="auto">
          <a:xfrm>
            <a:off x="3048000" y="4648200"/>
            <a:ext cx="152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2" name="Rectangle 1388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3" name="Rectangle 1389"/>
          <p:cNvSpPr>
            <a:spLocks noChangeArrowheads="1"/>
          </p:cNvSpPr>
          <p:nvPr/>
        </p:nvSpPr>
        <p:spPr bwMode="auto">
          <a:xfrm>
            <a:off x="3200400" y="48006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4" name="Rectangle 1390"/>
          <p:cNvSpPr>
            <a:spLocks noChangeArrowheads="1"/>
          </p:cNvSpPr>
          <p:nvPr/>
        </p:nvSpPr>
        <p:spPr bwMode="auto">
          <a:xfrm>
            <a:off x="3048000" y="4800600"/>
            <a:ext cx="1524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" name="Rectangle 1391"/>
          <p:cNvSpPr>
            <a:spLocks noChangeArrowheads="1"/>
          </p:cNvSpPr>
          <p:nvPr/>
        </p:nvSpPr>
        <p:spPr bwMode="auto">
          <a:xfrm>
            <a:off x="2743200" y="4953000"/>
            <a:ext cx="152400" cy="1524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6" name="Rectangle 1392"/>
          <p:cNvSpPr>
            <a:spLocks noChangeArrowheads="1"/>
          </p:cNvSpPr>
          <p:nvPr/>
        </p:nvSpPr>
        <p:spPr bwMode="auto">
          <a:xfrm>
            <a:off x="2743200" y="4648200"/>
            <a:ext cx="152400" cy="152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7" name="Rectangle 1393"/>
          <p:cNvSpPr>
            <a:spLocks noChangeArrowheads="1"/>
          </p:cNvSpPr>
          <p:nvPr/>
        </p:nvSpPr>
        <p:spPr bwMode="auto">
          <a:xfrm>
            <a:off x="2743200" y="4800600"/>
            <a:ext cx="152400" cy="15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8" name="Rectangle 1394"/>
          <p:cNvSpPr>
            <a:spLocks noChangeArrowheads="1"/>
          </p:cNvSpPr>
          <p:nvPr/>
        </p:nvSpPr>
        <p:spPr bwMode="auto">
          <a:xfrm>
            <a:off x="3352800" y="48006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9" name="Rectangle 1395"/>
          <p:cNvSpPr>
            <a:spLocks noChangeArrowheads="1"/>
          </p:cNvSpPr>
          <p:nvPr/>
        </p:nvSpPr>
        <p:spPr bwMode="auto">
          <a:xfrm>
            <a:off x="3505200" y="48006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0" name="Rectangle 1396"/>
          <p:cNvSpPr>
            <a:spLocks noChangeArrowheads="1"/>
          </p:cNvSpPr>
          <p:nvPr/>
        </p:nvSpPr>
        <p:spPr bwMode="auto">
          <a:xfrm>
            <a:off x="3352800" y="46482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1" name="Rectangle 1397"/>
          <p:cNvSpPr>
            <a:spLocks noChangeArrowheads="1"/>
          </p:cNvSpPr>
          <p:nvPr/>
        </p:nvSpPr>
        <p:spPr bwMode="auto">
          <a:xfrm>
            <a:off x="3505200" y="46482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2" name="Rectangle 1398"/>
          <p:cNvSpPr>
            <a:spLocks noChangeArrowheads="1"/>
          </p:cNvSpPr>
          <p:nvPr/>
        </p:nvSpPr>
        <p:spPr bwMode="auto">
          <a:xfrm>
            <a:off x="2438400" y="51054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3" name="Rectangle 1399"/>
          <p:cNvSpPr>
            <a:spLocks noChangeArrowheads="1"/>
          </p:cNvSpPr>
          <p:nvPr/>
        </p:nvSpPr>
        <p:spPr bwMode="auto">
          <a:xfrm>
            <a:off x="2590800" y="51054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4" name="Rectangle 1400"/>
          <p:cNvSpPr>
            <a:spLocks noChangeArrowheads="1"/>
          </p:cNvSpPr>
          <p:nvPr/>
        </p:nvSpPr>
        <p:spPr bwMode="auto">
          <a:xfrm>
            <a:off x="1981200" y="51054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5" name="Rectangle 1401"/>
          <p:cNvSpPr>
            <a:spLocks noChangeArrowheads="1"/>
          </p:cNvSpPr>
          <p:nvPr/>
        </p:nvSpPr>
        <p:spPr bwMode="auto">
          <a:xfrm>
            <a:off x="2133600" y="5105400"/>
            <a:ext cx="152400" cy="152400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" name="Rectangle 1402"/>
          <p:cNvSpPr>
            <a:spLocks noChangeArrowheads="1"/>
          </p:cNvSpPr>
          <p:nvPr/>
        </p:nvSpPr>
        <p:spPr bwMode="auto">
          <a:xfrm>
            <a:off x="2286000" y="51054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" name="Rectangle 1403"/>
          <p:cNvSpPr>
            <a:spLocks noChangeArrowheads="1"/>
          </p:cNvSpPr>
          <p:nvPr/>
        </p:nvSpPr>
        <p:spPr bwMode="auto">
          <a:xfrm>
            <a:off x="2743200" y="5105400"/>
            <a:ext cx="1524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8" name="Rectangle 1404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9" name="Freeform 1405"/>
          <p:cNvSpPr>
            <a:spLocks/>
          </p:cNvSpPr>
          <p:nvPr/>
        </p:nvSpPr>
        <p:spPr bwMode="auto">
          <a:xfrm>
            <a:off x="2514600" y="2438400"/>
            <a:ext cx="68580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96" y="96"/>
              </a:cxn>
              <a:cxn ang="0">
                <a:pos x="432" y="0"/>
              </a:cxn>
            </a:cxnLst>
            <a:rect l="0" t="0" r="r" b="b"/>
            <a:pathLst>
              <a:path w="432" h="480">
                <a:moveTo>
                  <a:pt x="0" y="480"/>
                </a:moveTo>
                <a:cubicBezTo>
                  <a:pt x="12" y="328"/>
                  <a:pt x="24" y="176"/>
                  <a:pt x="96" y="96"/>
                </a:cubicBezTo>
                <a:cubicBezTo>
                  <a:pt x="168" y="16"/>
                  <a:pt x="300" y="8"/>
                  <a:pt x="43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0" name="Text Box 1406"/>
          <p:cNvSpPr txBox="1">
            <a:spLocks noChangeArrowheads="1"/>
          </p:cNvSpPr>
          <p:nvPr/>
        </p:nvSpPr>
        <p:spPr bwMode="auto">
          <a:xfrm>
            <a:off x="3260725" y="2063750"/>
            <a:ext cx="57800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Grid filled with</a:t>
            </a:r>
          </a:p>
          <a:p>
            <a:r>
              <a:rPr lang="en-US"/>
              <a:t>seismic derived facies probabilities : P(A|C)</a:t>
            </a:r>
          </a:p>
        </p:txBody>
      </p:sp>
      <p:sp>
        <p:nvSpPr>
          <p:cNvPr id="261" name="Oval 1407"/>
          <p:cNvSpPr>
            <a:spLocks noChangeArrowheads="1"/>
          </p:cNvSpPr>
          <p:nvPr/>
        </p:nvSpPr>
        <p:spPr bwMode="auto">
          <a:xfrm>
            <a:off x="1858963" y="3452813"/>
            <a:ext cx="76200" cy="76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2" name="Oval 1408"/>
          <p:cNvSpPr>
            <a:spLocks noChangeArrowheads="1"/>
          </p:cNvSpPr>
          <p:nvPr/>
        </p:nvSpPr>
        <p:spPr bwMode="auto">
          <a:xfrm>
            <a:off x="2308225" y="3925888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3" name="Oval 1409"/>
          <p:cNvSpPr>
            <a:spLocks noChangeArrowheads="1"/>
          </p:cNvSpPr>
          <p:nvPr/>
        </p:nvSpPr>
        <p:spPr bwMode="auto">
          <a:xfrm>
            <a:off x="2003425" y="4687888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4" name="Oval 1410"/>
          <p:cNvSpPr>
            <a:spLocks noChangeArrowheads="1"/>
          </p:cNvSpPr>
          <p:nvPr/>
        </p:nvSpPr>
        <p:spPr bwMode="auto">
          <a:xfrm>
            <a:off x="2925763" y="4214813"/>
            <a:ext cx="76200" cy="76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5" name="Rectangle 1315"/>
          <p:cNvSpPr>
            <a:spLocks noChangeArrowheads="1"/>
          </p:cNvSpPr>
          <p:nvPr/>
        </p:nvSpPr>
        <p:spPr bwMode="auto">
          <a:xfrm>
            <a:off x="2590800" y="4191000"/>
            <a:ext cx="152400" cy="152400"/>
          </a:xfrm>
          <a:prstGeom prst="rect">
            <a:avLst/>
          </a:prstGeom>
          <a:solidFill>
            <a:srgbClr val="0099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266" name="Group 1416"/>
          <p:cNvGrpSpPr>
            <a:grpSpLocks/>
          </p:cNvGrpSpPr>
          <p:nvPr/>
        </p:nvGrpSpPr>
        <p:grpSpPr bwMode="auto">
          <a:xfrm>
            <a:off x="5867400" y="3124200"/>
            <a:ext cx="998538" cy="838200"/>
            <a:chOff x="3806" y="2761"/>
            <a:chExt cx="629" cy="528"/>
          </a:xfrm>
        </p:grpSpPr>
        <p:sp>
          <p:nvSpPr>
            <p:cNvPr id="267" name="Oval 1411"/>
            <p:cNvSpPr>
              <a:spLocks noChangeArrowheads="1"/>
            </p:cNvSpPr>
            <p:nvPr/>
          </p:nvSpPr>
          <p:spPr bwMode="auto">
            <a:xfrm>
              <a:off x="3998" y="2761"/>
              <a:ext cx="48" cy="4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8" name="Oval 1412"/>
            <p:cNvSpPr>
              <a:spLocks noChangeArrowheads="1"/>
            </p:cNvSpPr>
            <p:nvPr/>
          </p:nvSpPr>
          <p:spPr bwMode="auto">
            <a:xfrm>
              <a:off x="3806" y="3241"/>
              <a:ext cx="48" cy="4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9" name="Oval 1413"/>
            <p:cNvSpPr>
              <a:spLocks noChangeArrowheads="1"/>
            </p:cNvSpPr>
            <p:nvPr/>
          </p:nvSpPr>
          <p:spPr bwMode="auto">
            <a:xfrm>
              <a:off x="4387" y="2943"/>
              <a:ext cx="48" cy="4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0" name="Rectangle 1414"/>
            <p:cNvSpPr>
              <a:spLocks noChangeArrowheads="1"/>
            </p:cNvSpPr>
            <p:nvPr/>
          </p:nvSpPr>
          <p:spPr bwMode="auto">
            <a:xfrm>
              <a:off x="4176" y="2928"/>
              <a:ext cx="96" cy="96"/>
            </a:xfrm>
            <a:prstGeom prst="rect">
              <a:avLst/>
            </a:prstGeom>
            <a:solidFill>
              <a:srgbClr val="0099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1" name="Freeform 1417"/>
          <p:cNvSpPr>
            <a:spLocks/>
          </p:cNvSpPr>
          <p:nvPr/>
        </p:nvSpPr>
        <p:spPr bwMode="auto">
          <a:xfrm>
            <a:off x="1704975" y="3622675"/>
            <a:ext cx="1654175" cy="1393825"/>
          </a:xfrm>
          <a:custGeom>
            <a:avLst/>
            <a:gdLst/>
            <a:ahLst/>
            <a:cxnLst>
              <a:cxn ang="0">
                <a:pos x="347" y="80"/>
              </a:cxn>
              <a:cxn ang="0">
                <a:pos x="611" y="17"/>
              </a:cxn>
              <a:cxn ang="0">
                <a:pos x="913" y="185"/>
              </a:cxn>
              <a:cxn ang="0">
                <a:pos x="985" y="579"/>
              </a:cxn>
              <a:cxn ang="0">
                <a:pos x="572" y="804"/>
              </a:cxn>
              <a:cxn ang="0">
                <a:pos x="140" y="828"/>
              </a:cxn>
              <a:cxn ang="0">
                <a:pos x="6" y="502"/>
              </a:cxn>
              <a:cxn ang="0">
                <a:pos x="102" y="243"/>
              </a:cxn>
              <a:cxn ang="0">
                <a:pos x="347" y="80"/>
              </a:cxn>
            </a:cxnLst>
            <a:rect l="0" t="0" r="r" b="b"/>
            <a:pathLst>
              <a:path w="1042" h="878">
                <a:moveTo>
                  <a:pt x="347" y="80"/>
                </a:moveTo>
                <a:cubicBezTo>
                  <a:pt x="432" y="42"/>
                  <a:pt x="517" y="0"/>
                  <a:pt x="611" y="17"/>
                </a:cubicBezTo>
                <a:cubicBezTo>
                  <a:pt x="705" y="34"/>
                  <a:pt x="851" y="91"/>
                  <a:pt x="913" y="185"/>
                </a:cubicBezTo>
                <a:cubicBezTo>
                  <a:pt x="975" y="279"/>
                  <a:pt x="1042" y="476"/>
                  <a:pt x="985" y="579"/>
                </a:cubicBezTo>
                <a:cubicBezTo>
                  <a:pt x="928" y="682"/>
                  <a:pt x="713" y="763"/>
                  <a:pt x="572" y="804"/>
                </a:cubicBezTo>
                <a:cubicBezTo>
                  <a:pt x="431" y="845"/>
                  <a:pt x="234" y="878"/>
                  <a:pt x="140" y="828"/>
                </a:cubicBezTo>
                <a:cubicBezTo>
                  <a:pt x="46" y="778"/>
                  <a:pt x="12" y="599"/>
                  <a:pt x="6" y="502"/>
                </a:cubicBezTo>
                <a:cubicBezTo>
                  <a:pt x="0" y="405"/>
                  <a:pt x="45" y="313"/>
                  <a:pt x="102" y="243"/>
                </a:cubicBezTo>
                <a:cubicBezTo>
                  <a:pt x="159" y="173"/>
                  <a:pt x="262" y="118"/>
                  <a:pt x="347" y="80"/>
                </a:cubicBezTo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72" name="Freeform 1418"/>
          <p:cNvSpPr>
            <a:spLocks/>
          </p:cNvSpPr>
          <p:nvPr/>
        </p:nvSpPr>
        <p:spPr bwMode="auto">
          <a:xfrm>
            <a:off x="5508625" y="2819400"/>
            <a:ext cx="1654175" cy="1393825"/>
          </a:xfrm>
          <a:custGeom>
            <a:avLst/>
            <a:gdLst/>
            <a:ahLst/>
            <a:cxnLst>
              <a:cxn ang="0">
                <a:pos x="347" y="80"/>
              </a:cxn>
              <a:cxn ang="0">
                <a:pos x="611" y="17"/>
              </a:cxn>
              <a:cxn ang="0">
                <a:pos x="913" y="185"/>
              </a:cxn>
              <a:cxn ang="0">
                <a:pos x="985" y="579"/>
              </a:cxn>
              <a:cxn ang="0">
                <a:pos x="572" y="804"/>
              </a:cxn>
              <a:cxn ang="0">
                <a:pos x="140" y="828"/>
              </a:cxn>
              <a:cxn ang="0">
                <a:pos x="6" y="502"/>
              </a:cxn>
              <a:cxn ang="0">
                <a:pos x="102" y="243"/>
              </a:cxn>
              <a:cxn ang="0">
                <a:pos x="347" y="80"/>
              </a:cxn>
            </a:cxnLst>
            <a:rect l="0" t="0" r="r" b="b"/>
            <a:pathLst>
              <a:path w="1042" h="878">
                <a:moveTo>
                  <a:pt x="347" y="80"/>
                </a:moveTo>
                <a:cubicBezTo>
                  <a:pt x="432" y="42"/>
                  <a:pt x="517" y="0"/>
                  <a:pt x="611" y="17"/>
                </a:cubicBezTo>
                <a:cubicBezTo>
                  <a:pt x="705" y="34"/>
                  <a:pt x="851" y="91"/>
                  <a:pt x="913" y="185"/>
                </a:cubicBezTo>
                <a:cubicBezTo>
                  <a:pt x="975" y="279"/>
                  <a:pt x="1042" y="476"/>
                  <a:pt x="985" y="579"/>
                </a:cubicBezTo>
                <a:cubicBezTo>
                  <a:pt x="928" y="682"/>
                  <a:pt x="713" y="763"/>
                  <a:pt x="572" y="804"/>
                </a:cubicBezTo>
                <a:cubicBezTo>
                  <a:pt x="431" y="845"/>
                  <a:pt x="234" y="878"/>
                  <a:pt x="140" y="828"/>
                </a:cubicBezTo>
                <a:cubicBezTo>
                  <a:pt x="46" y="778"/>
                  <a:pt x="12" y="599"/>
                  <a:pt x="6" y="502"/>
                </a:cubicBezTo>
                <a:cubicBezTo>
                  <a:pt x="0" y="405"/>
                  <a:pt x="45" y="313"/>
                  <a:pt x="102" y="243"/>
                </a:cubicBezTo>
                <a:cubicBezTo>
                  <a:pt x="159" y="173"/>
                  <a:pt x="262" y="118"/>
                  <a:pt x="347" y="80"/>
                </a:cubicBezTo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73" name="Freeform 1419"/>
          <p:cNvSpPr>
            <a:spLocks/>
          </p:cNvSpPr>
          <p:nvPr/>
        </p:nvSpPr>
        <p:spPr bwMode="auto">
          <a:xfrm>
            <a:off x="3276600" y="3124200"/>
            <a:ext cx="2286000" cy="838200"/>
          </a:xfrm>
          <a:custGeom>
            <a:avLst/>
            <a:gdLst/>
            <a:ahLst/>
            <a:cxnLst>
              <a:cxn ang="0">
                <a:pos x="0" y="528"/>
              </a:cxn>
              <a:cxn ang="0">
                <a:pos x="528" y="144"/>
              </a:cxn>
              <a:cxn ang="0">
                <a:pos x="1440" y="0"/>
              </a:cxn>
            </a:cxnLst>
            <a:rect l="0" t="0" r="r" b="b"/>
            <a:pathLst>
              <a:path w="1440" h="528">
                <a:moveTo>
                  <a:pt x="0" y="528"/>
                </a:moveTo>
                <a:cubicBezTo>
                  <a:pt x="144" y="380"/>
                  <a:pt x="288" y="232"/>
                  <a:pt x="528" y="144"/>
                </a:cubicBezTo>
                <a:cubicBezTo>
                  <a:pt x="768" y="56"/>
                  <a:pt x="1104" y="28"/>
                  <a:pt x="1440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</a:t>
            </a:r>
          </a:p>
        </p:txBody>
      </p:sp>
      <p:pic>
        <p:nvPicPr>
          <p:cNvPr id="2938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385" y="1524001"/>
            <a:ext cx="7608277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9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047" y="1524000"/>
            <a:ext cx="7787054" cy="456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4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Geological </a:t>
            </a:r>
            <a:r>
              <a:rPr lang="en-US" dirty="0"/>
              <a:t>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Constraining spatial models of uncertainty with data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</a:t>
            </a:r>
            <a:r>
              <a:rPr lang="en-US" dirty="0"/>
              <a:t>from seismic</a:t>
            </a:r>
          </a:p>
        </p:txBody>
      </p:sp>
      <p:pic>
        <p:nvPicPr>
          <p:cNvPr id="3010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666" y="1393826"/>
            <a:ext cx="7469065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hard and soft data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44061" y="1600200"/>
            <a:ext cx="7142285" cy="4760913"/>
            <a:chOff x="480" y="864"/>
            <a:chExt cx="4874" cy="2999"/>
          </a:xfrm>
        </p:grpSpPr>
        <p:pic>
          <p:nvPicPr>
            <p:cNvPr id="307206" name="Picture 6" descr="sandprobav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81" y="1296"/>
              <a:ext cx="1050" cy="2112"/>
            </a:xfrm>
            <a:prstGeom prst="rect">
              <a:avLst/>
            </a:prstGeom>
            <a:noFill/>
          </p:spPr>
        </p:pic>
        <p:sp>
          <p:nvSpPr>
            <p:cNvPr id="307207" name="Text Box 7"/>
            <p:cNvSpPr txBox="1">
              <a:spLocks noChangeArrowheads="1"/>
            </p:cNvSpPr>
            <p:nvPr/>
          </p:nvSpPr>
          <p:spPr bwMode="auto">
            <a:xfrm>
              <a:off x="4003" y="864"/>
              <a:ext cx="1351" cy="40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1" lang="en-US">
                  <a:latin typeface="Arial" charset="0"/>
                </a:rPr>
                <a:t>Seismic-derived </a:t>
              </a:r>
            </a:p>
            <a:p>
              <a:pPr algn="ctr" eaLnBrk="0" hangingPunct="0"/>
              <a:r>
                <a:rPr kumimoji="1" lang="en-US">
                  <a:latin typeface="Arial" charset="0"/>
                </a:rPr>
                <a:t>sand probabilities</a:t>
              </a:r>
            </a:p>
          </p:txBody>
        </p:sp>
        <p:sp>
          <p:nvSpPr>
            <p:cNvPr id="307208" name="Text Box 8"/>
            <p:cNvSpPr txBox="1">
              <a:spLocks noChangeArrowheads="1"/>
            </p:cNvSpPr>
            <p:nvPr/>
          </p:nvSpPr>
          <p:spPr bwMode="auto">
            <a:xfrm>
              <a:off x="480" y="3456"/>
              <a:ext cx="3799" cy="40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>
                  <a:latin typeface="Arial" charset="0"/>
                </a:rPr>
                <a:t>Average sand probability in simulated sand: 34.3%</a:t>
              </a:r>
            </a:p>
            <a:p>
              <a:pPr eaLnBrk="0" hangingPunct="0"/>
              <a:r>
                <a:rPr kumimoji="1" lang="en-US">
                  <a:latin typeface="Arial" charset="0"/>
                </a:rPr>
                <a:t>Average sand probability in simulated no-sand: 9.9%</a:t>
              </a:r>
            </a:p>
          </p:txBody>
        </p:sp>
      </p:grpSp>
      <p:sp>
        <p:nvSpPr>
          <p:cNvPr id="307209" name="Rectangle 9"/>
          <p:cNvSpPr>
            <a:spLocks noChangeArrowheads="1"/>
          </p:cNvSpPr>
          <p:nvPr/>
        </p:nvSpPr>
        <p:spPr bwMode="auto">
          <a:xfrm>
            <a:off x="140677" y="2220914"/>
            <a:ext cx="8440615" cy="1984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kumimoji="1" lang="en-US" sz="700" b="0">
                <a:latin typeface="Arial Black" pitchFamily="34" charset="0"/>
              </a:rPr>
              <a:t> </a:t>
            </a:r>
            <a:endParaRPr kumimoji="1" lang="en-US" sz="2400" b="0">
              <a:latin typeface="Arial Black" pitchFamily="34" charset="0"/>
            </a:endParaRPr>
          </a:p>
        </p:txBody>
      </p:sp>
      <p:pic>
        <p:nvPicPr>
          <p:cNvPr id="307210" name="Picture 10" descr="mps_simul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8123" y="2286000"/>
            <a:ext cx="1447800" cy="3162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07211" name="Rectangle 11"/>
          <p:cNvSpPr>
            <a:spLocks noChangeArrowheads="1"/>
          </p:cNvSpPr>
          <p:nvPr/>
        </p:nvSpPr>
        <p:spPr bwMode="auto">
          <a:xfrm>
            <a:off x="140677" y="2220914"/>
            <a:ext cx="8440615" cy="24447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kumimoji="1" lang="en-US" sz="1000" b="0">
                <a:latin typeface="Arial Black" pitchFamily="34" charset="0"/>
                <a:cs typeface="Times New Roman" pitchFamily="18" charset="0"/>
              </a:rPr>
              <a:t>		</a:t>
            </a:r>
            <a:endParaRPr kumimoji="1" lang="en-US" sz="2400" b="0">
              <a:latin typeface="Arial Black" pitchFamily="34" charset="0"/>
            </a:endParaRPr>
          </a:p>
        </p:txBody>
      </p:sp>
      <p:pic>
        <p:nvPicPr>
          <p:cNvPr id="307212" name="Picture 12" descr="mps_simul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8277" y="2286001"/>
            <a:ext cx="1490297" cy="32543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07213" name="Text Box 13"/>
          <p:cNvSpPr txBox="1">
            <a:spLocks noChangeArrowheads="1"/>
          </p:cNvSpPr>
          <p:nvPr/>
        </p:nvSpPr>
        <p:spPr bwMode="auto">
          <a:xfrm>
            <a:off x="1532793" y="1835151"/>
            <a:ext cx="15599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Hard data only</a:t>
            </a:r>
          </a:p>
        </p:txBody>
      </p:sp>
      <p:sp>
        <p:nvSpPr>
          <p:cNvPr id="307214" name="Text Box 14"/>
          <p:cNvSpPr txBox="1">
            <a:spLocks noChangeArrowheads="1"/>
          </p:cNvSpPr>
          <p:nvPr/>
        </p:nvSpPr>
        <p:spPr bwMode="auto">
          <a:xfrm>
            <a:off x="3513993" y="1828800"/>
            <a:ext cx="16866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Hard + soft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variation</a:t>
            </a:r>
          </a:p>
        </p:txBody>
      </p:sp>
      <p:sp>
        <p:nvSpPr>
          <p:cNvPr id="313349" name="Text Box 5"/>
          <p:cNvSpPr txBox="1">
            <a:spLocks noChangeArrowheads="1"/>
          </p:cNvSpPr>
          <p:nvPr/>
        </p:nvSpPr>
        <p:spPr bwMode="auto">
          <a:xfrm>
            <a:off x="503964" y="2133601"/>
            <a:ext cx="17235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>
                <a:latin typeface="Arial" charset="0"/>
              </a:rPr>
              <a:t>mps simulation</a:t>
            </a:r>
          </a:p>
        </p:txBody>
      </p:sp>
      <p:sp>
        <p:nvSpPr>
          <p:cNvPr id="313350" name="Rectangle 6"/>
          <p:cNvSpPr>
            <a:spLocks noChangeArrowheads="1"/>
          </p:cNvSpPr>
          <p:nvPr/>
        </p:nvSpPr>
        <p:spPr bwMode="auto">
          <a:xfrm>
            <a:off x="2419947" y="1955801"/>
            <a:ext cx="1826141" cy="64633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>
                <a:latin typeface="Arial" charset="0"/>
              </a:rPr>
              <a:t>Seismic-derived</a:t>
            </a:r>
          </a:p>
          <a:p>
            <a:pPr algn="ctr" eaLnBrk="0" hangingPunct="0"/>
            <a:r>
              <a:rPr kumimoji="1" lang="en-US">
                <a:latin typeface="Arial" charset="0"/>
              </a:rPr>
              <a:t>sand probability</a:t>
            </a:r>
          </a:p>
        </p:txBody>
      </p:sp>
      <p:sp>
        <p:nvSpPr>
          <p:cNvPr id="313351" name="Text Box 7"/>
          <p:cNvSpPr txBox="1">
            <a:spLocks noChangeArrowheads="1"/>
          </p:cNvSpPr>
          <p:nvPr/>
        </p:nvSpPr>
        <p:spPr bwMode="auto">
          <a:xfrm>
            <a:off x="4568941" y="2108201"/>
            <a:ext cx="17235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>
                <a:latin typeface="Arial" charset="0"/>
              </a:rPr>
              <a:t>mps simulation</a:t>
            </a:r>
          </a:p>
        </p:txBody>
      </p:sp>
      <p:sp>
        <p:nvSpPr>
          <p:cNvPr id="313352" name="Rectangle 8"/>
          <p:cNvSpPr>
            <a:spLocks noChangeArrowheads="1"/>
          </p:cNvSpPr>
          <p:nvPr/>
        </p:nvSpPr>
        <p:spPr bwMode="auto">
          <a:xfrm>
            <a:off x="6429239" y="1955801"/>
            <a:ext cx="1826141" cy="64633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>
                <a:latin typeface="Arial" charset="0"/>
              </a:rPr>
              <a:t>Seismic-derived</a:t>
            </a:r>
          </a:p>
          <a:p>
            <a:pPr algn="ctr" eaLnBrk="0" hangingPunct="0"/>
            <a:r>
              <a:rPr kumimoji="1" lang="en-US">
                <a:latin typeface="Arial" charset="0"/>
              </a:rPr>
              <a:t>sand probability</a:t>
            </a:r>
          </a:p>
        </p:txBody>
      </p:sp>
      <p:sp>
        <p:nvSpPr>
          <p:cNvPr id="313353" name="Text Box 9"/>
          <p:cNvSpPr txBox="1">
            <a:spLocks noChangeArrowheads="1"/>
          </p:cNvSpPr>
          <p:nvPr/>
        </p:nvSpPr>
        <p:spPr bwMode="auto">
          <a:xfrm>
            <a:off x="828393" y="1371600"/>
            <a:ext cx="25635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 sz="2400">
                <a:solidFill>
                  <a:srgbClr val="FF6600"/>
                </a:solidFill>
                <a:latin typeface="Arial" charset="0"/>
              </a:rPr>
              <a:t>Reservoir Bottom</a:t>
            </a:r>
          </a:p>
        </p:txBody>
      </p:sp>
      <p:sp>
        <p:nvSpPr>
          <p:cNvPr id="313354" name="Text Box 10"/>
          <p:cNvSpPr txBox="1">
            <a:spLocks noChangeArrowheads="1"/>
          </p:cNvSpPr>
          <p:nvPr/>
        </p:nvSpPr>
        <p:spPr bwMode="auto">
          <a:xfrm>
            <a:off x="5486400" y="1371600"/>
            <a:ext cx="20617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 sz="2400">
                <a:solidFill>
                  <a:srgbClr val="FF6600"/>
                </a:solidFill>
                <a:latin typeface="Arial" charset="0"/>
              </a:rPr>
              <a:t>Reservoir Top</a:t>
            </a:r>
          </a:p>
        </p:txBody>
      </p:sp>
      <p:pic>
        <p:nvPicPr>
          <p:cNvPr id="313355" name="Picture 11" descr="sandprobavg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1508" y="2590800"/>
            <a:ext cx="1677866" cy="3733800"/>
          </a:xfrm>
          <a:prstGeom prst="rect">
            <a:avLst/>
          </a:prstGeom>
          <a:noFill/>
        </p:spPr>
      </p:pic>
      <p:pic>
        <p:nvPicPr>
          <p:cNvPr id="313356" name="Picture 12" descr="sandprobavg_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1139" y="2667000"/>
            <a:ext cx="1688123" cy="3733800"/>
          </a:xfrm>
          <a:prstGeom prst="rect">
            <a:avLst/>
          </a:prstGeom>
          <a:noFill/>
        </p:spPr>
      </p:pic>
      <p:pic>
        <p:nvPicPr>
          <p:cNvPr id="313357" name="Picture 13" descr="mps_channelsim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708" y="2590800"/>
            <a:ext cx="1688123" cy="37036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313358" name="Picture 14" descr="mps_channelsim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2667000"/>
            <a:ext cx="1688123" cy="37036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Variogram-based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Constraining spatial models of uncertainty with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calibration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0" y="1905000"/>
            <a:ext cx="7569467" cy="3492605"/>
            <a:chOff x="914400" y="2819400"/>
            <a:chExt cx="7569467" cy="349260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1667" t="14074" r="9167" b="15556"/>
            <a:stretch>
              <a:fillRect/>
            </a:stretch>
          </p:blipFill>
          <p:spPr bwMode="auto">
            <a:xfrm>
              <a:off x="4495800" y="2971800"/>
              <a:ext cx="3988067" cy="3210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53651" t="13704" r="8750" b="16667"/>
            <a:stretch>
              <a:fillRect/>
            </a:stretch>
          </p:blipFill>
          <p:spPr bwMode="auto">
            <a:xfrm>
              <a:off x="914400" y="2819400"/>
              <a:ext cx="3352800" cy="3492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4419600" y="1600200"/>
            <a:ext cx="403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other data source (e.g. geophysics)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Easy calibration: correlation-coefficient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 l="29603" t="33262" r="38552" b="11799"/>
          <a:stretch>
            <a:fillRect/>
          </a:stretch>
        </p:blipFill>
        <p:spPr bwMode="auto">
          <a:xfrm>
            <a:off x="3352800" y="1371600"/>
            <a:ext cx="4648200" cy="451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54102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But</a:t>
            </a:r>
            <a:r>
              <a:rPr lang="en-US" dirty="0" smtClean="0"/>
              <a:t>: a correlation coefficient contains less information about the relationship between what you are trying to model and the data than a conditional probability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2590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ymbol" pitchFamily="18" charset="2"/>
              </a:rPr>
              <a:t>r</a:t>
            </a:r>
            <a:r>
              <a:rPr lang="en-US" sz="2800" dirty="0" smtClean="0"/>
              <a:t>=0.75</a:t>
            </a:r>
            <a:endParaRPr lang="en-US" sz="2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 kriging</a:t>
            </a:r>
            <a:endParaRPr lang="en-US" dirty="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447925" y="2889250"/>
            <a:ext cx="330200" cy="3048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52675" y="2835275"/>
            <a:ext cx="330200" cy="3048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3343275" y="1920875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031875" y="2149475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838575" y="2225675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7" name="Object 8"/>
          <p:cNvGraphicFramePr>
            <a:graphicFrameLocks noChangeAspect="1"/>
          </p:cNvGraphicFramePr>
          <p:nvPr/>
        </p:nvGraphicFramePr>
        <p:xfrm>
          <a:off x="2403475" y="2852738"/>
          <a:ext cx="25558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9" name="Equation" r:id="rId3" imgW="126720" imgH="139680" progId="Equation.DSMT4">
                  <p:embed/>
                </p:oleObj>
              </mc:Choice>
              <mc:Fallback>
                <p:oleObj name="Equation" r:id="rId3" imgW="126720" imgH="1396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2852738"/>
                        <a:ext cx="255587" cy="28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2286000" y="2438400"/>
            <a:ext cx="35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b="0" dirty="0"/>
              <a:t>?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700212" y="3519488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" name="Object 23"/>
          <p:cNvGraphicFramePr>
            <a:graphicFrameLocks noChangeAspect="1"/>
          </p:cNvGraphicFramePr>
          <p:nvPr/>
        </p:nvGraphicFramePr>
        <p:xfrm>
          <a:off x="3733800" y="3048000"/>
          <a:ext cx="6635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0" name="Equation" r:id="rId5" imgW="330120" imgH="190440" progId="Equation.DSMT4">
                  <p:embed/>
                </p:oleObj>
              </mc:Choice>
              <mc:Fallback>
                <p:oleObj name="Equation" r:id="rId5" imgW="330120" imgH="1904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048000"/>
                        <a:ext cx="663575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4"/>
          <p:cNvGraphicFramePr>
            <a:graphicFrameLocks noChangeAspect="1"/>
          </p:cNvGraphicFramePr>
          <p:nvPr/>
        </p:nvGraphicFramePr>
        <p:xfrm>
          <a:off x="833437" y="3902075"/>
          <a:ext cx="8413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1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7" y="3902075"/>
                        <a:ext cx="84137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2716212" y="3124200"/>
            <a:ext cx="957263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H="1">
            <a:off x="1362075" y="3597275"/>
            <a:ext cx="4953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graphicFrame>
        <p:nvGraphicFramePr>
          <p:cNvPr id="24" name="Object 27"/>
          <p:cNvGraphicFramePr>
            <a:graphicFrameLocks noChangeAspect="1"/>
          </p:cNvGraphicFramePr>
          <p:nvPr/>
        </p:nvGraphicFramePr>
        <p:xfrm>
          <a:off x="4114800" y="3810000"/>
          <a:ext cx="3646488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2" name="Equation" r:id="rId9" imgW="1815840" imgH="774360" progId="Equation.DSMT4">
                  <p:embed/>
                </p:oleObj>
              </mc:Choice>
              <mc:Fallback>
                <p:oleObj name="Equation" r:id="rId9" imgW="1815840" imgH="77436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810000"/>
                        <a:ext cx="3646488" cy="155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5243513" y="2055813"/>
            <a:ext cx="3302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" name="Rectangle 20"/>
          <p:cNvSpPr>
            <a:spLocks noChangeArrowheads="1"/>
          </p:cNvSpPr>
          <p:nvPr/>
        </p:nvSpPr>
        <p:spPr bwMode="auto">
          <a:xfrm>
            <a:off x="5243513" y="2498725"/>
            <a:ext cx="330200" cy="3048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5638800" y="1981200"/>
            <a:ext cx="1400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Hard data</a:t>
            </a: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5643563" y="2446338"/>
            <a:ext cx="2053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Collocated </a:t>
            </a:r>
            <a:r>
              <a:rPr lang="en-US" b="0" dirty="0" smtClean="0"/>
              <a:t>soft </a:t>
            </a:r>
            <a:r>
              <a:rPr lang="en-US" b="0" dirty="0"/>
              <a:t>data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71600" y="5181600"/>
            <a:ext cx="6405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Set of weights will depend on</a:t>
            </a:r>
          </a:p>
          <a:p>
            <a:r>
              <a:rPr lang="en-US" sz="2000" dirty="0" smtClean="0"/>
              <a:t>	The variogram model</a:t>
            </a:r>
          </a:p>
          <a:p>
            <a:r>
              <a:rPr lang="en-US" sz="2000" dirty="0" smtClean="0"/>
              <a:t>	The correlation coefficient with the additional data</a:t>
            </a:r>
            <a:endParaRPr lang="en-US"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in S-GEMS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0" y="1905000"/>
            <a:ext cx="7569467" cy="3492605"/>
            <a:chOff x="914400" y="2819400"/>
            <a:chExt cx="7569467" cy="349260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1667" t="14074" r="9167" b="15556"/>
            <a:stretch>
              <a:fillRect/>
            </a:stretch>
          </p:blipFill>
          <p:spPr bwMode="auto">
            <a:xfrm>
              <a:off x="4495800" y="2971800"/>
              <a:ext cx="3988067" cy="3210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53651" t="13704" r="8750" b="16667"/>
            <a:stretch>
              <a:fillRect/>
            </a:stretch>
          </p:blipFill>
          <p:spPr bwMode="auto">
            <a:xfrm>
              <a:off x="914400" y="2819400"/>
              <a:ext cx="3352800" cy="3492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coefficient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5833" t="10370" r="34906" b="15138"/>
          <a:stretch>
            <a:fillRect/>
          </a:stretch>
        </p:blipFill>
        <p:spPr bwMode="auto">
          <a:xfrm>
            <a:off x="1219200" y="1219200"/>
            <a:ext cx="7543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743200" y="5791200"/>
            <a:ext cx="1066800" cy="228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/>
          <a:srcRect l="1250" t="24074" r="79583" b="5556"/>
          <a:stretch>
            <a:fillRect/>
          </a:stretch>
        </p:blipFill>
        <p:spPr bwMode="auto">
          <a:xfrm>
            <a:off x="5181600" y="685800"/>
            <a:ext cx="2667000" cy="550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Co-SGSIM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00800" y="1219200"/>
            <a:ext cx="1066800" cy="228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Geophysical measurements</a:t>
            </a:r>
            <a:endParaRPr lang="en-US" dirty="0"/>
          </a:p>
        </p:txBody>
      </p:sp>
      <p:pic>
        <p:nvPicPr>
          <p:cNvPr id="3" name="Picture 2" descr="&#10;Picture 14                                                     00000002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t="10169"/>
          <a:stretch>
            <a:fillRect/>
          </a:stretch>
        </p:blipFill>
        <p:spPr bwMode="auto">
          <a:xfrm>
            <a:off x="228600" y="1828800"/>
            <a:ext cx="3810000" cy="3365500"/>
          </a:xfrm>
          <a:prstGeom prst="rect">
            <a:avLst/>
          </a:prstGeom>
          <a:noFill/>
        </p:spPr>
      </p:pic>
      <p:pic>
        <p:nvPicPr>
          <p:cNvPr id="4" name="Picture 3" descr="&#10;Picture 23                                                     00000002Macintosh HD                   ABA78158:"/>
          <p:cNvPicPr>
            <a:picLocks noChangeAspect="1" noChangeArrowheads="1"/>
          </p:cNvPicPr>
          <p:nvPr/>
        </p:nvPicPr>
        <p:blipFill>
          <a:blip r:embed="rId3" cstate="print"/>
          <a:srcRect t="10239"/>
          <a:stretch>
            <a:fillRect/>
          </a:stretch>
        </p:blipFill>
        <p:spPr bwMode="auto">
          <a:xfrm>
            <a:off x="4800600" y="1905000"/>
            <a:ext cx="4038600" cy="3340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90600" y="5562600"/>
            <a:ext cx="7768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Most other geophysical/remote sensing methods rely on this principle, </a:t>
            </a:r>
          </a:p>
          <a:p>
            <a:pPr algn="ctr"/>
            <a:r>
              <a:rPr lang="en-US" sz="2000" b="1" dirty="0" smtClean="0"/>
              <a:t>they just rely on different physical equations</a:t>
            </a:r>
            <a:endParaRPr lang="en-US" sz="2000" b="1" dirty="0"/>
          </a:p>
        </p:txBody>
      </p:sp>
      <p:sp>
        <p:nvSpPr>
          <p:cNvPr id="6" name="Right Arrow 5"/>
          <p:cNvSpPr/>
          <p:nvPr/>
        </p:nvSpPr>
        <p:spPr>
          <a:xfrm>
            <a:off x="3810000" y="35814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7600" y="2971800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 l="39167" t="8148" r="2500" b="8889"/>
          <a:stretch>
            <a:fillRect/>
          </a:stretch>
        </p:blipFill>
        <p:spPr bwMode="auto">
          <a:xfrm>
            <a:off x="1828800" y="1447800"/>
            <a:ext cx="609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correlation to -0.85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 l="41250" t="11111" r="9583" b="17037"/>
          <a:stretch>
            <a:fillRect/>
          </a:stretch>
        </p:blipFill>
        <p:spPr bwMode="auto">
          <a:xfrm>
            <a:off x="838200" y="4038600"/>
            <a:ext cx="2853549" cy="234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41667" t="10370" r="10000" b="17037"/>
          <a:stretch>
            <a:fillRect/>
          </a:stretch>
        </p:blipFill>
        <p:spPr bwMode="auto">
          <a:xfrm>
            <a:off x="4876800" y="4030903"/>
            <a:ext cx="2805184" cy="2369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 l="41250" t="10000" r="9583" b="16667"/>
          <a:stretch>
            <a:fillRect/>
          </a:stretch>
        </p:blipFill>
        <p:spPr bwMode="auto">
          <a:xfrm>
            <a:off x="2971800" y="1415920"/>
            <a:ext cx="2853550" cy="239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276600" y="1237512"/>
            <a:ext cx="10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 data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2783" y="383600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pitchFamily="18" charset="2"/>
              </a:rPr>
              <a:t>r</a:t>
            </a:r>
            <a:r>
              <a:rPr lang="en-US" dirty="0" smtClean="0"/>
              <a:t>=-0.49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65659" y="3840403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pitchFamily="18" charset="2"/>
              </a:rPr>
              <a:t>r </a:t>
            </a:r>
            <a:r>
              <a:rPr lang="en-US" dirty="0" smtClean="0"/>
              <a:t>=-0.85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modeling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Constraining spatial models of uncertainty with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Probabilistic and variogram-based approaches ignore the physical relationship that exists between the measurement B and what we are determining A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705316" y="4888468"/>
            <a:ext cx="3199606" cy="7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9922" y="6260068"/>
            <a:ext cx="44958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761922" y="557426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42922" y="488846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23922" y="526946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52522" y="435506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99966" y="4550811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38322" y="397406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63364" y="414744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00322" y="374546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23722" y="31358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90922" y="63362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57122" y="2907268"/>
            <a:ext cx="3105478" cy="2971800"/>
            <a:chOff x="2287540" y="2724006"/>
            <a:chExt cx="3105478" cy="2971800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2287540" y="3257406"/>
              <a:ext cx="2895600" cy="24384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516140" y="2724006"/>
              <a:ext cx="287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Appears to be the logical choice </a:t>
              </a:r>
            </a:p>
            <a:p>
              <a:pPr algn="ctr"/>
              <a:r>
                <a:rPr lang="en-US" sz="1600" dirty="0" smtClean="0"/>
                <a:t>without any more information</a:t>
              </a:r>
              <a:endParaRPr lang="en-US" sz="1600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rot="10800000">
              <a:off x="4344940" y="3257406"/>
              <a:ext cx="3810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732561" y="3544132"/>
            <a:ext cx="3820639" cy="2538711"/>
            <a:chOff x="2562979" y="3360870"/>
            <a:chExt cx="3820639" cy="2538711"/>
          </a:xfrm>
        </p:grpSpPr>
        <p:sp>
          <p:nvSpPr>
            <p:cNvPr id="20" name="Freeform 19"/>
            <p:cNvSpPr/>
            <p:nvPr/>
          </p:nvSpPr>
          <p:spPr>
            <a:xfrm>
              <a:off x="2562979" y="3360870"/>
              <a:ext cx="2567031" cy="2399252"/>
            </a:xfrm>
            <a:custGeom>
              <a:avLst/>
              <a:gdLst>
                <a:gd name="connsiteX0" fmla="*/ 0 w 2567031"/>
                <a:gd name="connsiteY0" fmla="*/ 2399252 h 2399252"/>
                <a:gd name="connsiteX1" fmla="*/ 184557 w 2567031"/>
                <a:gd name="connsiteY1" fmla="*/ 1182848 h 2399252"/>
                <a:gd name="connsiteX2" fmla="*/ 687897 w 2567031"/>
                <a:gd name="connsiteY2" fmla="*/ 1661020 h 2399252"/>
                <a:gd name="connsiteX3" fmla="*/ 956344 w 2567031"/>
                <a:gd name="connsiteY3" fmla="*/ 1845578 h 2399252"/>
                <a:gd name="connsiteX4" fmla="*/ 998289 w 2567031"/>
                <a:gd name="connsiteY4" fmla="*/ 604008 h 2399252"/>
                <a:gd name="connsiteX5" fmla="*/ 1493240 w 2567031"/>
                <a:gd name="connsiteY5" fmla="*/ 1199626 h 2399252"/>
                <a:gd name="connsiteX6" fmla="*/ 1778466 w 2567031"/>
                <a:gd name="connsiteY6" fmla="*/ 285226 h 2399252"/>
                <a:gd name="connsiteX7" fmla="*/ 2239860 w 2567031"/>
                <a:gd name="connsiteY7" fmla="*/ 755009 h 2399252"/>
                <a:gd name="connsiteX8" fmla="*/ 2567031 w 2567031"/>
                <a:gd name="connsiteY8" fmla="*/ 0 h 2399252"/>
                <a:gd name="connsiteX0" fmla="*/ 0 w 2567031"/>
                <a:gd name="connsiteY0" fmla="*/ 2399252 h 2399252"/>
                <a:gd name="connsiteX1" fmla="*/ 288021 w 2567031"/>
                <a:gd name="connsiteY1" fmla="*/ 1198927 h 2399252"/>
                <a:gd name="connsiteX2" fmla="*/ 687897 w 2567031"/>
                <a:gd name="connsiteY2" fmla="*/ 1661020 h 2399252"/>
                <a:gd name="connsiteX3" fmla="*/ 956344 w 2567031"/>
                <a:gd name="connsiteY3" fmla="*/ 1845578 h 2399252"/>
                <a:gd name="connsiteX4" fmla="*/ 998289 w 2567031"/>
                <a:gd name="connsiteY4" fmla="*/ 604008 h 2399252"/>
                <a:gd name="connsiteX5" fmla="*/ 1493240 w 2567031"/>
                <a:gd name="connsiteY5" fmla="*/ 1199626 h 2399252"/>
                <a:gd name="connsiteX6" fmla="*/ 1778466 w 2567031"/>
                <a:gd name="connsiteY6" fmla="*/ 285226 h 2399252"/>
                <a:gd name="connsiteX7" fmla="*/ 2239860 w 2567031"/>
                <a:gd name="connsiteY7" fmla="*/ 755009 h 2399252"/>
                <a:gd name="connsiteX8" fmla="*/ 2567031 w 2567031"/>
                <a:gd name="connsiteY8" fmla="*/ 0 h 2399252"/>
                <a:gd name="connsiteX0" fmla="*/ 0 w 2567031"/>
                <a:gd name="connsiteY0" fmla="*/ 2399252 h 2399252"/>
                <a:gd name="connsiteX1" fmla="*/ 288021 w 2567031"/>
                <a:gd name="connsiteY1" fmla="*/ 1198927 h 2399252"/>
                <a:gd name="connsiteX2" fmla="*/ 956344 w 2567031"/>
                <a:gd name="connsiteY2" fmla="*/ 1845578 h 2399252"/>
                <a:gd name="connsiteX3" fmla="*/ 998289 w 2567031"/>
                <a:gd name="connsiteY3" fmla="*/ 604008 h 2399252"/>
                <a:gd name="connsiteX4" fmla="*/ 1493240 w 2567031"/>
                <a:gd name="connsiteY4" fmla="*/ 1199626 h 2399252"/>
                <a:gd name="connsiteX5" fmla="*/ 1778466 w 2567031"/>
                <a:gd name="connsiteY5" fmla="*/ 285226 h 2399252"/>
                <a:gd name="connsiteX6" fmla="*/ 2239860 w 2567031"/>
                <a:gd name="connsiteY6" fmla="*/ 755009 h 2399252"/>
                <a:gd name="connsiteX7" fmla="*/ 2567031 w 2567031"/>
                <a:gd name="connsiteY7" fmla="*/ 0 h 2399252"/>
                <a:gd name="connsiteX0" fmla="*/ 0 w 2567031"/>
                <a:gd name="connsiteY0" fmla="*/ 2399252 h 2399252"/>
                <a:gd name="connsiteX1" fmla="*/ 288021 w 2567031"/>
                <a:gd name="connsiteY1" fmla="*/ 1198927 h 2399252"/>
                <a:gd name="connsiteX2" fmla="*/ 956344 w 2567031"/>
                <a:gd name="connsiteY2" fmla="*/ 1845578 h 2399252"/>
                <a:gd name="connsiteX3" fmla="*/ 1096161 w 2567031"/>
                <a:gd name="connsiteY3" fmla="*/ 658536 h 2399252"/>
                <a:gd name="connsiteX4" fmla="*/ 1493240 w 2567031"/>
                <a:gd name="connsiteY4" fmla="*/ 1199626 h 2399252"/>
                <a:gd name="connsiteX5" fmla="*/ 1778466 w 2567031"/>
                <a:gd name="connsiteY5" fmla="*/ 285226 h 2399252"/>
                <a:gd name="connsiteX6" fmla="*/ 2239860 w 2567031"/>
                <a:gd name="connsiteY6" fmla="*/ 755009 h 2399252"/>
                <a:gd name="connsiteX7" fmla="*/ 2567031 w 2567031"/>
                <a:gd name="connsiteY7" fmla="*/ 0 h 239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7031" h="2399252">
                  <a:moveTo>
                    <a:pt x="0" y="2399252"/>
                  </a:moveTo>
                  <a:cubicBezTo>
                    <a:pt x="34954" y="1852569"/>
                    <a:pt x="128630" y="1291206"/>
                    <a:pt x="288021" y="1198927"/>
                  </a:cubicBezTo>
                  <a:cubicBezTo>
                    <a:pt x="447412" y="1106648"/>
                    <a:pt x="821654" y="1935643"/>
                    <a:pt x="956344" y="1845578"/>
                  </a:cubicBezTo>
                  <a:cubicBezTo>
                    <a:pt x="1091034" y="1755513"/>
                    <a:pt x="1006678" y="766195"/>
                    <a:pt x="1096161" y="658536"/>
                  </a:cubicBezTo>
                  <a:cubicBezTo>
                    <a:pt x="1185644" y="550877"/>
                    <a:pt x="1379523" y="1261844"/>
                    <a:pt x="1493240" y="1199626"/>
                  </a:cubicBezTo>
                  <a:cubicBezTo>
                    <a:pt x="1606957" y="1137408"/>
                    <a:pt x="1654029" y="359329"/>
                    <a:pt x="1778466" y="285226"/>
                  </a:cubicBezTo>
                  <a:cubicBezTo>
                    <a:pt x="1902903" y="211123"/>
                    <a:pt x="2108433" y="802547"/>
                    <a:pt x="2239860" y="755009"/>
                  </a:cubicBezTo>
                  <a:cubicBezTo>
                    <a:pt x="2371288" y="707471"/>
                    <a:pt x="2469159" y="353735"/>
                    <a:pt x="2567031" y="0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740" y="5314806"/>
              <a:ext cx="287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Appears to be the logical choice </a:t>
              </a:r>
            </a:p>
            <a:p>
              <a:pPr algn="ctr"/>
              <a:r>
                <a:rPr lang="en-US" sz="1600" dirty="0" smtClean="0"/>
                <a:t>if relationship is periodic</a:t>
              </a:r>
              <a:endParaRPr lang="en-US" sz="16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659140" y="5010006"/>
              <a:ext cx="355134" cy="2383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51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Some data cannot be turned into probabilities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77850" y="2962275"/>
            <a:ext cx="2909888" cy="29432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68313" y="2841625"/>
            <a:ext cx="241300" cy="241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354388" y="2822575"/>
            <a:ext cx="241300" cy="241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3354388" y="5778500"/>
            <a:ext cx="241300" cy="241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457200" y="5778500"/>
            <a:ext cx="241300" cy="241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905000" y="4330700"/>
            <a:ext cx="241300" cy="2413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77850" y="2962275"/>
            <a:ext cx="2909888" cy="29432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68313" y="2841625"/>
            <a:ext cx="241300" cy="2413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3354388" y="2822575"/>
            <a:ext cx="241300" cy="2413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3354388" y="5778500"/>
            <a:ext cx="241300" cy="2413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457200" y="5778500"/>
            <a:ext cx="241300" cy="2413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1905000" y="4330700"/>
            <a:ext cx="241300" cy="2413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219200" y="2343090"/>
            <a:ext cx="16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Flow problem</a:t>
            </a:r>
            <a:endParaRPr lang="en-US" sz="2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851128" y="2343090"/>
            <a:ext cx="1111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 data</a:t>
            </a:r>
            <a:endParaRPr lang="en-US" sz="2000" b="1" dirty="0"/>
          </a:p>
        </p:txBody>
      </p:sp>
      <p:pic>
        <p:nvPicPr>
          <p:cNvPr id="38" name="Picture 3" descr="fracflowf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19400"/>
            <a:ext cx="415036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Line 4"/>
          <p:cNvSpPr>
            <a:spLocks noChangeShapeType="1"/>
          </p:cNvSpPr>
          <p:nvPr/>
        </p:nvSpPr>
        <p:spPr bwMode="auto">
          <a:xfrm flipH="1" flipV="1">
            <a:off x="8382000" y="5513362"/>
            <a:ext cx="96253" cy="2016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46300" y="443388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Injection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498068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05400" y="3581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86600" y="3605645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52409" y="5285508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29200" y="53340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4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inverse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371600"/>
            <a:ext cx="7772400" cy="4572000"/>
          </a:xfrm>
        </p:spPr>
        <p:txBody>
          <a:bodyPr/>
          <a:lstStyle/>
          <a:p>
            <a:r>
              <a:rPr lang="en-US" dirty="0" smtClean="0"/>
              <a:t>The 3D Earth model</a:t>
            </a:r>
          </a:p>
          <a:p>
            <a:r>
              <a:rPr lang="en-US" dirty="0" smtClean="0"/>
              <a:t>The forward model and response</a:t>
            </a:r>
          </a:p>
          <a:p>
            <a:r>
              <a:rPr lang="en-US" dirty="0" smtClean="0"/>
              <a:t>Objective function</a:t>
            </a:r>
          </a:p>
          <a:p>
            <a:r>
              <a:rPr lang="en-US" dirty="0" smtClean="0"/>
              <a:t>Perturbation (change) and iteration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14687"/>
            <a:ext cx="8669337" cy="371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66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r="19701"/>
          <a:stretch/>
        </p:blipFill>
        <p:spPr bwMode="auto">
          <a:xfrm>
            <a:off x="533400" y="1322410"/>
            <a:ext cx="6324600" cy="49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239000" y="429374"/>
            <a:ext cx="1199640" cy="119783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155873" y="154824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357755" y="37060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280563" y="123086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077200" y="4688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</a:t>
            </a:r>
            <a:endParaRPr lang="en-US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5254769" y="5105400"/>
            <a:ext cx="1212268" cy="1524000"/>
            <a:chOff x="5254769" y="5105400"/>
            <a:chExt cx="1212268" cy="1524000"/>
          </a:xfrm>
        </p:grpSpPr>
        <p:pic>
          <p:nvPicPr>
            <p:cNvPr id="13" name="Picture 8" descr="pixTI1_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2" t="32071" r="35559" b="30698"/>
            <a:stretch>
              <a:fillRect/>
            </a:stretch>
          </p:blipFill>
          <p:spPr bwMode="auto">
            <a:xfrm>
              <a:off x="5254769" y="5426152"/>
              <a:ext cx="1212268" cy="12032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Straight Arrow Connector 23"/>
            <p:cNvCxnSpPr/>
            <p:nvPr/>
          </p:nvCxnSpPr>
          <p:spPr>
            <a:xfrm>
              <a:off x="5621482" y="5105400"/>
              <a:ext cx="169718" cy="29787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791200" y="4065610"/>
            <a:ext cx="1738452" cy="2075417"/>
            <a:chOff x="5791200" y="4065610"/>
            <a:chExt cx="1738452" cy="2075417"/>
          </a:xfrm>
        </p:grpSpPr>
        <p:pic>
          <p:nvPicPr>
            <p:cNvPr id="11" name="Picture 5" descr="pixTI1_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74" t="32213" r="35703" b="30807"/>
            <a:stretch>
              <a:fillRect/>
            </a:stretch>
          </p:blipFill>
          <p:spPr bwMode="auto">
            <a:xfrm>
              <a:off x="6324600" y="4065610"/>
              <a:ext cx="1205052" cy="11942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18"/>
            <p:cNvSpPr/>
            <p:nvPr/>
          </p:nvSpPr>
          <p:spPr>
            <a:xfrm>
              <a:off x="6577445" y="5403273"/>
              <a:ext cx="698820" cy="737754"/>
            </a:xfrm>
            <a:custGeom>
              <a:avLst/>
              <a:gdLst>
                <a:gd name="connsiteX0" fmla="*/ 0 w 698820"/>
                <a:gd name="connsiteY0" fmla="*/ 737754 h 737754"/>
                <a:gd name="connsiteX1" fmla="*/ 623455 w 698820"/>
                <a:gd name="connsiteY1" fmla="*/ 509154 h 737754"/>
                <a:gd name="connsiteX2" fmla="*/ 665019 w 698820"/>
                <a:gd name="connsiteY2" fmla="*/ 0 h 73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820" h="737754">
                  <a:moveTo>
                    <a:pt x="0" y="737754"/>
                  </a:moveTo>
                  <a:cubicBezTo>
                    <a:pt x="256309" y="684933"/>
                    <a:pt x="512619" y="632113"/>
                    <a:pt x="623455" y="509154"/>
                  </a:cubicBezTo>
                  <a:cubicBezTo>
                    <a:pt x="734291" y="386195"/>
                    <a:pt x="699655" y="193097"/>
                    <a:pt x="665019" y="0"/>
                  </a:cubicBezTo>
                </a:path>
              </a:pathLst>
            </a:cu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5791200" y="4495800"/>
              <a:ext cx="457200" cy="1669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486400" y="2362200"/>
            <a:ext cx="2185885" cy="1565564"/>
            <a:chOff x="5486400" y="2362200"/>
            <a:chExt cx="2185885" cy="1565564"/>
          </a:xfrm>
        </p:grpSpPr>
        <p:pic>
          <p:nvPicPr>
            <p:cNvPr id="10" name="Picture 4" descr="pixTI1_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0" t="32620" r="36339" b="31097"/>
            <a:stretch>
              <a:fillRect/>
            </a:stretch>
          </p:blipFill>
          <p:spPr bwMode="auto">
            <a:xfrm>
              <a:off x="5889027" y="2362200"/>
              <a:ext cx="1169874" cy="11743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 20"/>
            <p:cNvSpPr/>
            <p:nvPr/>
          </p:nvSpPr>
          <p:spPr>
            <a:xfrm>
              <a:off x="7180118" y="2940627"/>
              <a:ext cx="492167" cy="987137"/>
            </a:xfrm>
            <a:custGeom>
              <a:avLst/>
              <a:gdLst>
                <a:gd name="connsiteX0" fmla="*/ 187037 w 492167"/>
                <a:gd name="connsiteY0" fmla="*/ 987137 h 987137"/>
                <a:gd name="connsiteX1" fmla="*/ 488373 w 492167"/>
                <a:gd name="connsiteY1" fmla="*/ 540328 h 987137"/>
                <a:gd name="connsiteX2" fmla="*/ 0 w 492167"/>
                <a:gd name="connsiteY2" fmla="*/ 0 h 98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2167" h="987137">
                  <a:moveTo>
                    <a:pt x="187037" y="987137"/>
                  </a:moveTo>
                  <a:cubicBezTo>
                    <a:pt x="353291" y="845994"/>
                    <a:pt x="519546" y="704851"/>
                    <a:pt x="488373" y="540328"/>
                  </a:cubicBezTo>
                  <a:cubicBezTo>
                    <a:pt x="457200" y="375805"/>
                    <a:pt x="228600" y="187902"/>
                    <a:pt x="0" y="0"/>
                  </a:cubicBezTo>
                </a:path>
              </a:pathLst>
            </a:cu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5486400" y="3434195"/>
              <a:ext cx="304800" cy="1775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191000" y="1627210"/>
            <a:ext cx="2316119" cy="1573190"/>
            <a:chOff x="4191000" y="1627210"/>
            <a:chExt cx="2316119" cy="1573190"/>
          </a:xfrm>
        </p:grpSpPr>
        <p:pic>
          <p:nvPicPr>
            <p:cNvPr id="12" name="Picture 7" descr="pixTI1_9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97" t="32213" r="35805" b="30713"/>
            <a:stretch>
              <a:fillRect/>
            </a:stretch>
          </p:blipFill>
          <p:spPr bwMode="auto">
            <a:xfrm>
              <a:off x="4191000" y="1627210"/>
              <a:ext cx="1199640" cy="11978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Freeform 21"/>
            <p:cNvSpPr/>
            <p:nvPr/>
          </p:nvSpPr>
          <p:spPr>
            <a:xfrm>
              <a:off x="5621482" y="1758203"/>
              <a:ext cx="885637" cy="444670"/>
            </a:xfrm>
            <a:custGeom>
              <a:avLst/>
              <a:gdLst>
                <a:gd name="connsiteX0" fmla="*/ 883227 w 885637"/>
                <a:gd name="connsiteY0" fmla="*/ 444670 h 444670"/>
                <a:gd name="connsiteX1" fmla="*/ 748145 w 885637"/>
                <a:gd name="connsiteY1" fmla="*/ 49815 h 444670"/>
                <a:gd name="connsiteX2" fmla="*/ 0 w 885637"/>
                <a:gd name="connsiteY2" fmla="*/ 18642 h 4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5637" h="444670">
                  <a:moveTo>
                    <a:pt x="883227" y="444670"/>
                  </a:moveTo>
                  <a:cubicBezTo>
                    <a:pt x="889288" y="282745"/>
                    <a:pt x="895350" y="120820"/>
                    <a:pt x="748145" y="49815"/>
                  </a:cubicBezTo>
                  <a:cubicBezTo>
                    <a:pt x="600940" y="-21190"/>
                    <a:pt x="300470" y="-1274"/>
                    <a:pt x="0" y="18642"/>
                  </a:cubicBezTo>
                </a:path>
              </a:pathLst>
            </a:cu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4876800" y="2940627"/>
              <a:ext cx="377969" cy="25977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79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perturb?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random numbers used to generate the Earth model</a:t>
            </a:r>
          </a:p>
          <a:p>
            <a:r>
              <a:rPr lang="en-US" dirty="0" smtClean="0"/>
              <a:t>The input parameters used to create the Earth model</a:t>
            </a:r>
          </a:p>
          <a:p>
            <a:r>
              <a:rPr lang="en-US" dirty="0" smtClean="0"/>
              <a:t>The physical parameters of the forward model</a:t>
            </a:r>
          </a:p>
          <a:p>
            <a:r>
              <a:rPr lang="en-US" dirty="0" smtClean="0"/>
              <a:t>The initial and boundary conditions of the forward model</a:t>
            </a:r>
          </a:p>
          <a:p>
            <a:r>
              <a:rPr lang="en-US" dirty="0" smtClean="0"/>
              <a:t>The physical law that determines the forward model</a:t>
            </a:r>
          </a:p>
          <a:p>
            <a:r>
              <a:rPr lang="en-US" dirty="0" smtClean="0"/>
              <a:t>The data may not be exact, so exact matching may not be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9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solutions are possible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t="15333" r="29238" b="17037"/>
          <a:stretch/>
        </p:blipFill>
        <p:spPr bwMode="auto">
          <a:xfrm>
            <a:off x="4267200" y="3118208"/>
            <a:ext cx="4283713" cy="3156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11163" r="40423" b="10603"/>
          <a:stretch/>
        </p:blipFill>
        <p:spPr bwMode="auto">
          <a:xfrm>
            <a:off x="486393" y="1752600"/>
            <a:ext cx="3476007" cy="2785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043" y="5131052"/>
            <a:ext cx="1720685" cy="1422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19200" y="4572000"/>
            <a:ext cx="2342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ensemble average </a:t>
            </a:r>
          </a:p>
          <a:p>
            <a:pPr algn="ctr"/>
            <a:r>
              <a:rPr lang="en-US" dirty="0" smtClean="0"/>
              <a:t>of 30 Earth models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7780" y="1354098"/>
            <a:ext cx="282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 few possible Earth models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02309" y="1440823"/>
            <a:ext cx="1514220" cy="119783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726109" y="255119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39000" y="137356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50799" y="2233821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930902" y="147182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94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Uncertainty: Bayes’ rule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821549"/>
              </p:ext>
            </p:extLst>
          </p:nvPr>
        </p:nvGraphicFramePr>
        <p:xfrm>
          <a:off x="1143000" y="1905000"/>
          <a:ext cx="605616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Equation" r:id="rId3" imgW="2578100" imgH="419100" progId="Equation.DSMT4">
                  <p:embed/>
                </p:oleObj>
              </mc:Choice>
              <mc:Fallback>
                <p:oleObj name="Equation" r:id="rId3" imgW="2578100" imgH="419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05000"/>
                        <a:ext cx="6056168" cy="990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4000" y="3429000"/>
            <a:ext cx="68785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</a:t>
            </a:r>
            <a:r>
              <a:rPr lang="en-US" sz="2800" dirty="0" smtClean="0"/>
              <a:t> = the uncertain Earth model</a:t>
            </a:r>
          </a:p>
          <a:p>
            <a:r>
              <a:rPr lang="en-US" sz="2800" b="1" dirty="0" smtClean="0"/>
              <a:t>D</a:t>
            </a:r>
            <a:r>
              <a:rPr lang="en-US" sz="2800" dirty="0" smtClean="0"/>
              <a:t> = the possible data outcomes</a:t>
            </a:r>
          </a:p>
          <a:p>
            <a:endParaRPr lang="en-US" sz="2800" dirty="0"/>
          </a:p>
          <a:p>
            <a:r>
              <a:rPr lang="en-US" sz="2800" b="1" dirty="0" smtClean="0"/>
              <a:t>m </a:t>
            </a:r>
            <a:r>
              <a:rPr lang="en-US" sz="2800" dirty="0" smtClean="0"/>
              <a:t>= some Earth model</a:t>
            </a:r>
          </a:p>
          <a:p>
            <a:r>
              <a:rPr lang="en-US" sz="2800" b="1" dirty="0" smtClean="0"/>
              <a:t>d </a:t>
            </a:r>
            <a:r>
              <a:rPr lang="en-US" sz="2800" dirty="0" smtClean="0"/>
              <a:t>= some data outcome, namely the field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31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Sea-based seismic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981200"/>
            <a:ext cx="8077200" cy="373380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-exx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2362200"/>
            <a:ext cx="2590800" cy="2940172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967" t="4298"/>
          <a:stretch>
            <a:fillRect/>
          </a:stretch>
        </p:blipFill>
        <p:spPr bwMode="auto">
          <a:xfrm>
            <a:off x="533400" y="2133600"/>
            <a:ext cx="4373562" cy="3393571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442913" y="4510088"/>
            <a:ext cx="3543300" cy="1081087"/>
          </a:xfrm>
          <a:custGeom>
            <a:avLst/>
            <a:gdLst>
              <a:gd name="connsiteX0" fmla="*/ 0 w 3543300"/>
              <a:gd name="connsiteY0" fmla="*/ 0 h 1081087"/>
              <a:gd name="connsiteX1" fmla="*/ 2433637 w 3543300"/>
              <a:gd name="connsiteY1" fmla="*/ 976312 h 1081087"/>
              <a:gd name="connsiteX2" fmla="*/ 3500437 w 3543300"/>
              <a:gd name="connsiteY2" fmla="*/ 438150 h 1081087"/>
              <a:gd name="connsiteX3" fmla="*/ 3543300 w 3543300"/>
              <a:gd name="connsiteY3" fmla="*/ 1081087 h 1081087"/>
              <a:gd name="connsiteX4" fmla="*/ 57150 w 3543300"/>
              <a:gd name="connsiteY4" fmla="*/ 1047750 h 1081087"/>
              <a:gd name="connsiteX5" fmla="*/ 0 w 3543300"/>
              <a:gd name="connsiteY5" fmla="*/ 0 h 1081087"/>
              <a:gd name="connsiteX0" fmla="*/ 0 w 3543300"/>
              <a:gd name="connsiteY0" fmla="*/ 0 h 1081087"/>
              <a:gd name="connsiteX1" fmla="*/ 2409825 w 3543300"/>
              <a:gd name="connsiteY1" fmla="*/ 971550 h 1081087"/>
              <a:gd name="connsiteX2" fmla="*/ 3500437 w 3543300"/>
              <a:gd name="connsiteY2" fmla="*/ 438150 h 1081087"/>
              <a:gd name="connsiteX3" fmla="*/ 3543300 w 3543300"/>
              <a:gd name="connsiteY3" fmla="*/ 1081087 h 1081087"/>
              <a:gd name="connsiteX4" fmla="*/ 57150 w 3543300"/>
              <a:gd name="connsiteY4" fmla="*/ 1047750 h 1081087"/>
              <a:gd name="connsiteX5" fmla="*/ 0 w 3543300"/>
              <a:gd name="connsiteY5" fmla="*/ 0 h 1081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3300" h="1081087">
                <a:moveTo>
                  <a:pt x="0" y="0"/>
                </a:moveTo>
                <a:lnTo>
                  <a:pt x="2409825" y="971550"/>
                </a:lnTo>
                <a:lnTo>
                  <a:pt x="3500437" y="438150"/>
                </a:lnTo>
                <a:lnTo>
                  <a:pt x="3543300" y="1081087"/>
                </a:lnTo>
                <a:lnTo>
                  <a:pt x="57150" y="10477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495800" y="40386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54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does Bayes’ rule matter ?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5" r="22286" b="10883"/>
          <a:stretch/>
        </p:blipFill>
        <p:spPr bwMode="auto">
          <a:xfrm>
            <a:off x="786809" y="2028621"/>
            <a:ext cx="3234473" cy="23445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1039184" y="1524000"/>
            <a:ext cx="272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dirty="0" smtClean="0"/>
              <a:t> = the proportion of sand</a:t>
            </a:r>
            <a:endParaRPr lang="en-US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3" r="33224" b="12012"/>
          <a:stretch/>
        </p:blipFill>
        <p:spPr bwMode="auto">
          <a:xfrm>
            <a:off x="5137573" y="2584981"/>
            <a:ext cx="2264735" cy="23148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" name="TextBox 2"/>
          <p:cNvSpPr txBox="1"/>
          <p:nvPr/>
        </p:nvSpPr>
        <p:spPr>
          <a:xfrm>
            <a:off x="5296549" y="1530720"/>
            <a:ext cx="14964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smtClean="0"/>
              <a:t>The data</a:t>
            </a:r>
            <a:r>
              <a:rPr lang="en-US" i="1" dirty="0" smtClean="0"/>
              <a:t>: d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96549" y="2209800"/>
            <a:ext cx="19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forward model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1717" y="5029200"/>
            <a:ext cx="3167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solutions</a:t>
            </a:r>
          </a:p>
          <a:p>
            <a:r>
              <a:rPr lang="en-US" dirty="0"/>
              <a:t>	</a:t>
            </a:r>
            <a:r>
              <a:rPr lang="en-US" i="1" dirty="0"/>
              <a:t>m</a:t>
            </a:r>
            <a:r>
              <a:rPr lang="en-US" dirty="0" smtClean="0"/>
              <a:t>=0; </a:t>
            </a:r>
            <a:r>
              <a:rPr lang="en-US" i="1" dirty="0" smtClean="0"/>
              <a:t>m</a:t>
            </a:r>
            <a:r>
              <a:rPr lang="en-US" dirty="0" smtClean="0"/>
              <a:t>=10 and </a:t>
            </a:r>
            <a:r>
              <a:rPr lang="en-US" i="1" dirty="0" smtClean="0"/>
              <a:t>m</a:t>
            </a:r>
            <a:r>
              <a:rPr lang="en-US" dirty="0" smtClean="0"/>
              <a:t>=20</a:t>
            </a:r>
          </a:p>
          <a:p>
            <a:endParaRPr lang="en-US" dirty="0" smtClean="0"/>
          </a:p>
          <a:p>
            <a:r>
              <a:rPr lang="en-US" dirty="0" smtClean="0"/>
              <a:t>are they </a:t>
            </a:r>
            <a:r>
              <a:rPr lang="en-US" dirty="0" err="1" smtClean="0"/>
              <a:t>equiprobable</a:t>
            </a:r>
            <a:r>
              <a:rPr lang="en-US" dirty="0" smtClean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1625" y="5035077"/>
            <a:ext cx="19511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</a:t>
            </a:r>
            <a:r>
              <a:rPr lang="en-US" dirty="0" smtClean="0"/>
              <a:t>!   </a:t>
            </a:r>
          </a:p>
          <a:p>
            <a:r>
              <a:rPr lang="en-US" dirty="0" smtClean="0"/>
              <a:t>P(</a:t>
            </a:r>
            <a:r>
              <a:rPr lang="en-US" i="1" dirty="0" smtClean="0"/>
              <a:t>M</a:t>
            </a:r>
            <a:r>
              <a:rPr lang="en-US" dirty="0" smtClean="0"/>
              <a:t>=0|</a:t>
            </a:r>
            <a:r>
              <a:rPr lang="en-US" i="1" dirty="0" smtClean="0"/>
              <a:t>d</a:t>
            </a:r>
            <a:r>
              <a:rPr lang="en-US" dirty="0" smtClean="0"/>
              <a:t>=1) = 0%</a:t>
            </a:r>
          </a:p>
          <a:p>
            <a:r>
              <a:rPr lang="en-US" dirty="0" smtClean="0"/>
              <a:t>P(</a:t>
            </a:r>
            <a:r>
              <a:rPr lang="en-US" i="1" dirty="0" smtClean="0"/>
              <a:t>M</a:t>
            </a:r>
            <a:r>
              <a:rPr lang="en-US" dirty="0" smtClean="0"/>
              <a:t>=1|</a:t>
            </a:r>
            <a:r>
              <a:rPr lang="en-US" i="1" dirty="0" smtClean="0"/>
              <a:t>d</a:t>
            </a:r>
            <a:r>
              <a:rPr lang="en-US" dirty="0" smtClean="0"/>
              <a:t>=1) = 20%</a:t>
            </a:r>
            <a:endParaRPr lang="en-US" dirty="0"/>
          </a:p>
          <a:p>
            <a:r>
              <a:rPr lang="en-US" dirty="0" smtClean="0"/>
              <a:t>P(</a:t>
            </a:r>
            <a:r>
              <a:rPr lang="en-US" i="1" dirty="0" smtClean="0"/>
              <a:t>M</a:t>
            </a:r>
            <a:r>
              <a:rPr lang="en-US" dirty="0" smtClean="0"/>
              <a:t>=2|</a:t>
            </a:r>
            <a:r>
              <a:rPr lang="en-US" i="1" dirty="0" smtClean="0"/>
              <a:t>d</a:t>
            </a:r>
            <a:r>
              <a:rPr lang="en-US" dirty="0" smtClean="0"/>
              <a:t>=1) = 80%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5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those who read geostatistics books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362200"/>
            <a:ext cx="76059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Forget the term “</a:t>
            </a:r>
            <a:r>
              <a:rPr lang="en-US" sz="3200" b="1" dirty="0" err="1" smtClean="0"/>
              <a:t>equiprobable</a:t>
            </a:r>
            <a:r>
              <a:rPr lang="en-US" sz="3200" b="1" dirty="0" smtClean="0"/>
              <a:t> realizations”</a:t>
            </a:r>
          </a:p>
          <a:p>
            <a:pPr algn="ctr"/>
            <a:endParaRPr lang="en-US" sz="3200" b="1" dirty="0"/>
          </a:p>
          <a:p>
            <a:pPr algn="ctr"/>
            <a:r>
              <a:rPr lang="en-US" sz="3200" b="1" dirty="0" smtClean="0"/>
              <a:t>It is </a:t>
            </a:r>
            <a:r>
              <a:rPr lang="en-US" sz="3200" b="1" dirty="0" smtClean="0"/>
              <a:t>awfully confusing 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2282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there is “measurement error”?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001000" cy="4572000"/>
          </a:xfrm>
        </p:spPr>
        <p:txBody>
          <a:bodyPr/>
          <a:lstStyle/>
          <a:p>
            <a:r>
              <a:rPr lang="en-US" dirty="0" smtClean="0"/>
              <a:t>What is measurement error ? If you repeat the measurement you get a different result</a:t>
            </a:r>
          </a:p>
          <a:p>
            <a:endParaRPr lang="en-US" dirty="0"/>
          </a:p>
          <a:p>
            <a:r>
              <a:rPr lang="en-US" dirty="0" smtClean="0"/>
              <a:t>Measurement error depends on the magnitude of what you measure.</a:t>
            </a:r>
          </a:p>
          <a:p>
            <a:endParaRPr lang="en-US" dirty="0"/>
          </a:p>
          <a:p>
            <a:r>
              <a:rPr lang="en-US" dirty="0" smtClean="0"/>
              <a:t>Modeled most generally using a conditional probability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434534"/>
              </p:ext>
            </p:extLst>
          </p:nvPr>
        </p:nvGraphicFramePr>
        <p:xfrm>
          <a:off x="3352800" y="4800600"/>
          <a:ext cx="20320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Equation" r:id="rId3" imgW="965160" imgH="203040" progId="Equation.DSMT4">
                  <p:embed/>
                </p:oleObj>
              </mc:Choice>
              <mc:Fallback>
                <p:oleObj name="Equation" r:id="rId3" imgW="965160" imgH="203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800600"/>
                        <a:ext cx="203200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85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our example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607680"/>
              </p:ext>
            </p:extLst>
          </p:nvPr>
        </p:nvGraphicFramePr>
        <p:xfrm>
          <a:off x="1143000" y="1828800"/>
          <a:ext cx="7000875" cy="366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5" name="Equation" r:id="rId3" imgW="3327120" imgH="1701720" progId="Equation.DSMT4">
                  <p:embed/>
                </p:oleObj>
              </mc:Choice>
              <mc:Fallback>
                <p:oleObj name="Equation" r:id="rId3" imgW="3327120" imgH="17017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828800"/>
                        <a:ext cx="7000875" cy="366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452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from Bayes’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Solution to inverse problems depend on the prior probabilities associated with Earth models and on the data-variable relationship </a:t>
            </a:r>
          </a:p>
          <a:p>
            <a:endParaRPr lang="en-US" dirty="0"/>
          </a:p>
          <a:p>
            <a:r>
              <a:rPr lang="en-US" dirty="0" smtClean="0"/>
              <a:t>The data-variable relationship can be uncertain and needs to be modeled as P(</a:t>
            </a:r>
            <a:r>
              <a:rPr lang="en-US" b="1" dirty="0" smtClean="0"/>
              <a:t>D</a:t>
            </a:r>
            <a:r>
              <a:rPr lang="en-US" dirty="0" smtClean="0"/>
              <a:t>|</a:t>
            </a:r>
            <a:r>
              <a:rPr lang="en-US" b="1" dirty="0" smtClean="0"/>
              <a:t>M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There may be conflict between the prior probabilities and the data variable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6423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methods</a:t>
            </a:r>
            <a:endParaRPr lang="en-US" dirty="0"/>
          </a:p>
        </p:txBody>
      </p:sp>
      <p:pic>
        <p:nvPicPr>
          <p:cNvPr id="7" name="Picture 2" descr="reference_v2"/>
          <p:cNvPicPr>
            <a:picLocks noChangeAspect="1" noChangeArrowheads="1"/>
          </p:cNvPicPr>
          <p:nvPr/>
        </p:nvPicPr>
        <p:blipFill rotWithShape="1">
          <a:blip r:embed="rId2" cstate="print"/>
          <a:srcRect t="6311" r="50769"/>
          <a:stretch/>
        </p:blipFill>
        <p:spPr bwMode="auto">
          <a:xfrm>
            <a:off x="1066800" y="2272169"/>
            <a:ext cx="3218131" cy="2985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752599" y="1932963"/>
            <a:ext cx="184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“truth”</a:t>
            </a:r>
            <a:endParaRPr lang="en-US" dirty="0"/>
          </a:p>
        </p:txBody>
      </p:sp>
      <p:pic>
        <p:nvPicPr>
          <p:cNvPr id="9" name="Picture 3" descr="ti"/>
          <p:cNvPicPr>
            <a:picLocks noChangeAspect="1" noChangeArrowheads="1"/>
          </p:cNvPicPr>
          <p:nvPr/>
        </p:nvPicPr>
        <p:blipFill rotWithShape="1">
          <a:blip r:embed="rId3" cstate="print"/>
          <a:srcRect l="1" t="-4128" r="-4679" b="-1"/>
          <a:stretch/>
        </p:blipFill>
        <p:spPr bwMode="auto">
          <a:xfrm>
            <a:off x="4929779" y="2862695"/>
            <a:ext cx="3882736" cy="372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071872" y="1341395"/>
            <a:ext cx="35985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</a:t>
            </a:r>
            <a:r>
              <a:rPr lang="en-US" dirty="0" smtClean="0"/>
              <a:t>: pressure at 9 locations</a:t>
            </a:r>
          </a:p>
          <a:p>
            <a:endParaRPr lang="en-US" dirty="0"/>
          </a:p>
          <a:p>
            <a:r>
              <a:rPr lang="en-US" b="1" dirty="0" smtClean="0"/>
              <a:t>Forward model</a:t>
            </a:r>
            <a:r>
              <a:rPr lang="en-US" dirty="0" smtClean="0"/>
              <a:t>: pressure simulation</a:t>
            </a:r>
          </a:p>
          <a:p>
            <a:endParaRPr lang="en-US" dirty="0"/>
          </a:p>
          <a:p>
            <a:r>
              <a:rPr lang="en-US" b="1" dirty="0" smtClean="0"/>
              <a:t>Spatial model</a:t>
            </a:r>
            <a:r>
              <a:rPr lang="en-US" dirty="0" smtClean="0"/>
              <a:t>: training-image based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48000" y="3200400"/>
            <a:ext cx="123825" cy="1238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38525" y="2814638"/>
            <a:ext cx="123825" cy="1238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19325" y="3205163"/>
            <a:ext cx="123825" cy="1238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81187" y="2814638"/>
            <a:ext cx="123825" cy="1238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43238" y="3995738"/>
            <a:ext cx="123825" cy="1238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43288" y="4381500"/>
            <a:ext cx="123825" cy="1238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19325" y="3990976"/>
            <a:ext cx="123825" cy="1238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81187" y="4381499"/>
            <a:ext cx="123825" cy="1238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657475" y="3548063"/>
            <a:ext cx="123825" cy="1238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3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models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-729946" y="3397479"/>
            <a:ext cx="3353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Prior Earth models</a:t>
            </a:r>
            <a:endParaRPr lang="en-US" sz="32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493129" y="1524000"/>
            <a:ext cx="7014524" cy="4600858"/>
            <a:chOff x="2510476" y="2047614"/>
            <a:chExt cx="4843463" cy="3176849"/>
          </a:xfrm>
        </p:grpSpPr>
        <p:pic>
          <p:nvPicPr>
            <p:cNvPr id="3" name="Picture 2" descr="prior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0476" y="2057400"/>
              <a:ext cx="4742357" cy="304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577276" y="2081169"/>
              <a:ext cx="652463" cy="3067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101276" y="2047614"/>
              <a:ext cx="652463" cy="3100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670964" y="2057400"/>
              <a:ext cx="682975" cy="3167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averages</a:t>
            </a:r>
            <a:endParaRPr lang="en-US" dirty="0"/>
          </a:p>
        </p:txBody>
      </p:sp>
      <p:pic>
        <p:nvPicPr>
          <p:cNvPr id="3" name="Picture 2" descr="sampled_optimizations_vs_metropolis_MDS_4col"/>
          <p:cNvPicPr>
            <a:picLocks noChangeAspect="1" noChangeArrowheads="1"/>
          </p:cNvPicPr>
          <p:nvPr/>
        </p:nvPicPr>
        <p:blipFill rotWithShape="1">
          <a:blip r:embed="rId2" cstate="print"/>
          <a:srcRect l="4754" t="21852" r="73397" b="62315"/>
          <a:stretch/>
        </p:blipFill>
        <p:spPr bwMode="auto">
          <a:xfrm>
            <a:off x="6477000" y="2458360"/>
            <a:ext cx="2288494" cy="2268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ampled_optimizations_vs_metropolis_MDS_4col"/>
          <p:cNvPicPr>
            <a:picLocks noChangeAspect="1" noChangeArrowheads="1"/>
          </p:cNvPicPr>
          <p:nvPr/>
        </p:nvPicPr>
        <p:blipFill rotWithShape="1">
          <a:blip r:embed="rId2" cstate="print"/>
          <a:srcRect l="4754" t="2205" r="73375" b="81132"/>
          <a:stretch/>
        </p:blipFill>
        <p:spPr bwMode="auto">
          <a:xfrm>
            <a:off x="3607459" y="2466564"/>
            <a:ext cx="2168784" cy="2259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ampled_optimizations_vs_metropolis_MDS_4col"/>
          <p:cNvPicPr>
            <a:picLocks noChangeAspect="1" noChangeArrowheads="1"/>
          </p:cNvPicPr>
          <p:nvPr/>
        </p:nvPicPr>
        <p:blipFill rotWithShape="1">
          <a:blip r:embed="rId2" cstate="print"/>
          <a:srcRect l="4754" t="40729" r="73418" b="43053"/>
          <a:stretch/>
        </p:blipFill>
        <p:spPr bwMode="auto">
          <a:xfrm>
            <a:off x="609600" y="2451433"/>
            <a:ext cx="2223950" cy="2259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06594" y="2057400"/>
            <a:ext cx="222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 prior Earth models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10858" y="2057400"/>
            <a:ext cx="12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 pressure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69208" y="2057400"/>
            <a:ext cx="140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ESD pressure</a:t>
            </a:r>
            <a:endParaRPr lang="en-US" dirty="0"/>
          </a:p>
        </p:txBody>
      </p:sp>
      <p:pic>
        <p:nvPicPr>
          <p:cNvPr id="11" name="Picture 2" descr="sampled_optimizations_vs_metropolis_MDS_4col"/>
          <p:cNvPicPr>
            <a:picLocks noChangeAspect="1" noChangeArrowheads="1"/>
          </p:cNvPicPr>
          <p:nvPr/>
        </p:nvPicPr>
        <p:blipFill rotWithShape="1">
          <a:blip r:embed="rId2" cstate="print"/>
          <a:srcRect l="2053" t="58706" r="70264" b="35881"/>
          <a:stretch/>
        </p:blipFill>
        <p:spPr bwMode="auto">
          <a:xfrm>
            <a:off x="355176" y="5244401"/>
            <a:ext cx="2732798" cy="730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399481" y="5943600"/>
            <a:ext cx="352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   = Ensemble Average</a:t>
            </a:r>
          </a:p>
          <a:p>
            <a:r>
              <a:rPr lang="en-US" dirty="0" smtClean="0"/>
              <a:t>ESD = Ensemble Standard Deviation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Rejection sampler: no data error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5400" y="1524000"/>
            <a:ext cx="6477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800" dirty="0"/>
              <a:t>Generate a (prior) Earth model </a:t>
            </a:r>
            <a:r>
              <a:rPr lang="en-US" sz="2800" b="1" dirty="0"/>
              <a:t>m</a:t>
            </a:r>
            <a:r>
              <a:rPr lang="en-US" sz="2800" dirty="0"/>
              <a:t> consistent with any prior </a:t>
            </a:r>
            <a:r>
              <a:rPr lang="en-US" sz="2800" dirty="0" smtClean="0"/>
              <a:t>information</a:t>
            </a:r>
          </a:p>
          <a:p>
            <a:pPr marL="342900" lvl="0" indent="-342900">
              <a:buFont typeface="+mj-lt"/>
              <a:buAutoNum type="arabicPeriod"/>
            </a:pPr>
            <a:endParaRPr lang="en-US" sz="2800" dirty="0"/>
          </a:p>
          <a:p>
            <a:pPr marL="342900" lvl="0" indent="-342900">
              <a:buFont typeface="+mj-lt"/>
              <a:buAutoNum type="arabicPeriod"/>
            </a:pPr>
            <a:r>
              <a:rPr lang="en-US" sz="2800" dirty="0"/>
              <a:t>Evaluate g(</a:t>
            </a:r>
            <a:r>
              <a:rPr lang="en-US" sz="2800" b="1" dirty="0"/>
              <a:t>m</a:t>
            </a:r>
            <a:r>
              <a:rPr lang="en-US" sz="2800" dirty="0"/>
              <a:t>)</a:t>
            </a:r>
          </a:p>
          <a:p>
            <a:pPr marL="342900" lvl="0" indent="-342900">
              <a:buFont typeface="+mj-lt"/>
              <a:buAutoNum type="arabicPeriod"/>
            </a:pPr>
            <a:endParaRPr lang="en-US" sz="28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2800" dirty="0" smtClean="0"/>
              <a:t>If </a:t>
            </a:r>
            <a:r>
              <a:rPr lang="en-US" sz="2800" dirty="0"/>
              <a:t>g(</a:t>
            </a:r>
            <a:r>
              <a:rPr lang="en-US" sz="2800" b="1" dirty="0"/>
              <a:t>m</a:t>
            </a:r>
            <a:r>
              <a:rPr lang="en-US" sz="2800" dirty="0"/>
              <a:t>)=</a:t>
            </a:r>
            <a:r>
              <a:rPr lang="en-US" sz="2800" b="1" dirty="0"/>
              <a:t>d</a:t>
            </a:r>
            <a:r>
              <a:rPr lang="en-US" sz="2800" dirty="0"/>
              <a:t>, then keep that model, else reject it</a:t>
            </a:r>
          </a:p>
          <a:p>
            <a:pPr marL="342900" lvl="0" indent="-342900">
              <a:buFont typeface="+mj-lt"/>
              <a:buAutoNum type="arabicPeriod"/>
            </a:pPr>
            <a:endParaRPr lang="en-US" sz="28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2800" dirty="0" smtClean="0"/>
              <a:t>Go </a:t>
            </a:r>
            <a:r>
              <a:rPr lang="en-US" sz="2800" dirty="0"/>
              <a:t>to step 1 until a desired amount of models has been found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94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Rejection sampler: data error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124200"/>
            <a:ext cx="5270500" cy="331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882077"/>
              </p:ext>
            </p:extLst>
          </p:nvPr>
        </p:nvGraphicFramePr>
        <p:xfrm>
          <a:off x="1306795" y="1413308"/>
          <a:ext cx="6314509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8" name="Equation" r:id="rId4" imgW="3593880" imgH="965160" progId="Equation.DSMT4">
                  <p:embed/>
                </p:oleObj>
              </mc:Choice>
              <mc:Fallback>
                <p:oleObj name="Equation" r:id="rId4" imgW="3593880" imgH="9651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795" y="1413308"/>
                        <a:ext cx="6314509" cy="1697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039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inSAR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interferometry synthetic aperture radar</a:t>
            </a:r>
            <a:endParaRPr lang="en-US" dirty="0"/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21705" r="58489" b="37365"/>
          <a:stretch/>
        </p:blipFill>
        <p:spPr bwMode="auto">
          <a:xfrm>
            <a:off x="990600" y="2286000"/>
            <a:ext cx="3388414" cy="24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4" t="21705" r="44883" b="33768"/>
          <a:stretch/>
        </p:blipFill>
        <p:spPr bwMode="auto">
          <a:xfrm>
            <a:off x="5567916" y="1860699"/>
            <a:ext cx="2831805" cy="3817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724400" y="3429000"/>
            <a:ext cx="533400" cy="34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5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Rejection sampler: data error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00200"/>
            <a:ext cx="7239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800" dirty="0"/>
              <a:t>Generate a (prior) Earth model </a:t>
            </a:r>
            <a:r>
              <a:rPr lang="en-US" sz="2800" b="1" dirty="0"/>
              <a:t>m </a:t>
            </a:r>
            <a:r>
              <a:rPr lang="en-US" sz="2800" dirty="0"/>
              <a:t>consistent with any prior </a:t>
            </a:r>
            <a:r>
              <a:rPr lang="en-US" sz="2800" dirty="0" smtClean="0"/>
              <a:t>information</a:t>
            </a:r>
          </a:p>
          <a:p>
            <a:pPr marL="342900" lvl="0" indent="-342900">
              <a:buFont typeface="+mj-lt"/>
              <a:buAutoNum type="arabicPeriod"/>
            </a:pPr>
            <a:endParaRPr lang="en-US" sz="2800" dirty="0"/>
          </a:p>
          <a:p>
            <a:pPr marL="342900" lvl="0" indent="-342900">
              <a:buFont typeface="+mj-lt"/>
              <a:buAutoNum type="arabicPeriod"/>
            </a:pPr>
            <a:r>
              <a:rPr lang="en-US" sz="2800" dirty="0"/>
              <a:t>Evaluate g(</a:t>
            </a:r>
            <a:r>
              <a:rPr lang="en-US" sz="2800" b="1" dirty="0"/>
              <a:t>m</a:t>
            </a:r>
            <a:r>
              <a:rPr lang="en-US" sz="2800" dirty="0" smtClean="0"/>
              <a:t>)</a:t>
            </a:r>
          </a:p>
          <a:p>
            <a:pPr marL="342900" lvl="0" indent="-342900">
              <a:buFont typeface="+mj-lt"/>
              <a:buAutoNum type="arabicPeriod"/>
            </a:pPr>
            <a:endParaRPr lang="en-US" sz="2800" dirty="0"/>
          </a:p>
          <a:p>
            <a:pPr marL="342900" lvl="0" indent="-342900">
              <a:buFont typeface="+mj-lt"/>
              <a:buAutoNum type="arabicPeriod"/>
            </a:pPr>
            <a:r>
              <a:rPr lang="en-US" sz="2800" dirty="0"/>
              <a:t>Accept the model </a:t>
            </a:r>
            <a:r>
              <a:rPr lang="en-US" sz="2800" b="1" dirty="0"/>
              <a:t>m</a:t>
            </a:r>
            <a:r>
              <a:rPr lang="en-US" sz="2800" dirty="0"/>
              <a:t> with probability </a:t>
            </a:r>
            <a:r>
              <a:rPr lang="en-US" sz="2800" i="1" dirty="0" smtClean="0"/>
              <a:t>p</a:t>
            </a:r>
            <a:r>
              <a:rPr lang="en-US" sz="2800" dirty="0" smtClean="0"/>
              <a:t>=P(</a:t>
            </a:r>
            <a:r>
              <a:rPr lang="en-US" sz="2800" b="1" dirty="0" smtClean="0"/>
              <a:t>M</a:t>
            </a:r>
            <a:r>
              <a:rPr lang="en-US" sz="2800" dirty="0" smtClean="0"/>
              <a:t>=</a:t>
            </a:r>
            <a:r>
              <a:rPr lang="en-US" sz="2800" b="1" dirty="0" err="1" smtClean="0"/>
              <a:t>m</a:t>
            </a:r>
            <a:r>
              <a:rPr lang="en-US" sz="2800" dirty="0" err="1" smtClean="0"/>
              <a:t>|</a:t>
            </a:r>
            <a:r>
              <a:rPr lang="en-US" sz="2800" b="1" dirty="0" err="1" smtClean="0"/>
              <a:t>D</a:t>
            </a:r>
            <a:r>
              <a:rPr lang="en-US" sz="2800" dirty="0" smtClean="0"/>
              <a:t>=</a:t>
            </a:r>
            <a:r>
              <a:rPr lang="en-US" sz="2800" b="1" dirty="0" smtClean="0"/>
              <a:t>d</a:t>
            </a:r>
            <a:r>
              <a:rPr lang="en-US" sz="2800" dirty="0" smtClean="0"/>
              <a:t>)</a:t>
            </a:r>
          </a:p>
          <a:p>
            <a:pPr marL="342900" lvl="0" indent="-342900">
              <a:buFont typeface="+mj-lt"/>
              <a:buAutoNum type="arabicPeriod"/>
            </a:pPr>
            <a:endParaRPr lang="en-US" sz="2800" b="1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2800" dirty="0" smtClean="0"/>
              <a:t>Go </a:t>
            </a:r>
            <a:r>
              <a:rPr lang="en-US" sz="2800" dirty="0"/>
              <a:t>to step 1 until a desired amount of models has been found</a:t>
            </a:r>
          </a:p>
        </p:txBody>
      </p:sp>
    </p:spTree>
    <p:extLst>
      <p:ext uri="{BB962C8B-B14F-4D97-AF65-F5344CB8AC3E}">
        <p14:creationId xmlns:p14="http://schemas.microsoft.com/office/powerpoint/2010/main" val="396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models</a:t>
            </a:r>
            <a:endParaRPr lang="en-US" dirty="0"/>
          </a:p>
        </p:txBody>
      </p:sp>
      <p:pic>
        <p:nvPicPr>
          <p:cNvPr id="3" name="Picture 2" descr="9_representative_simuls_rejec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28424"/>
            <a:ext cx="6412466" cy="424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 rot="16200000">
            <a:off x="-540268" y="3488976"/>
            <a:ext cx="3584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Posterior Earth models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81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 descr="sampled_optimizations_vs_metropolis_MDS_4col"/>
          <p:cNvPicPr>
            <a:picLocks noChangeAspect="1" noChangeArrowheads="1"/>
          </p:cNvPicPr>
          <p:nvPr/>
        </p:nvPicPr>
        <p:blipFill rotWithShape="1">
          <a:blip r:embed="rId2" cstate="print"/>
          <a:srcRect l="4754" t="1950" r="47332" b="42474"/>
          <a:stretch/>
        </p:blipFill>
        <p:spPr bwMode="auto">
          <a:xfrm>
            <a:off x="4088275" y="1905000"/>
            <a:ext cx="2705100" cy="4291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73320" y="2209800"/>
            <a:ext cx="1848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EA</a:t>
            </a:r>
          </a:p>
          <a:p>
            <a:r>
              <a:rPr lang="en-US" sz="1600" b="1" dirty="0" smtClean="0"/>
              <a:t>(Ensemble average)</a:t>
            </a:r>
            <a:endParaRPr 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98454" y="3805654"/>
            <a:ext cx="1798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ESD</a:t>
            </a:r>
          </a:p>
          <a:p>
            <a:r>
              <a:rPr lang="en-US" sz="1600" b="1" dirty="0" smtClean="0"/>
              <a:t>(Ensemble std dev)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46126" y="5269807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Probability of </a:t>
            </a:r>
          </a:p>
          <a:p>
            <a:pPr algn="ctr"/>
            <a:r>
              <a:rPr lang="en-US" sz="1600" b="1" dirty="0" smtClean="0"/>
              <a:t>channel occurring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61152" y="1459468"/>
            <a:ext cx="62549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/>
              <a:t>prior</a:t>
            </a:r>
            <a:endParaRPr lang="en-US" sz="17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05931" y="1258669"/>
            <a:ext cx="140987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dirty="0" smtClean="0"/>
              <a:t>rejection</a:t>
            </a:r>
          </a:p>
          <a:p>
            <a:pPr algn="ctr"/>
            <a:r>
              <a:rPr lang="en-US" sz="1700" b="1" dirty="0" smtClean="0"/>
              <a:t>100.000 </a:t>
            </a:r>
            <a:r>
              <a:rPr lang="en-US" sz="1700" b="1" dirty="0" err="1" smtClean="0"/>
              <a:t>evals</a:t>
            </a: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24401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Metropolis sampler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1295400"/>
            <a:ext cx="7924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Generate a (prior) Earth model </a:t>
            </a:r>
            <a:r>
              <a:rPr lang="en-US" sz="2400" b="1" dirty="0" smtClean="0"/>
              <a:t>m</a:t>
            </a:r>
          </a:p>
          <a:p>
            <a:pPr marL="457200" lvl="0" indent="-457200">
              <a:buFont typeface="+mj-lt"/>
              <a:buAutoNum type="arabicPeriod"/>
            </a:pP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Propose a change to </a:t>
            </a:r>
            <a:r>
              <a:rPr lang="en-US" sz="2400" b="1" dirty="0"/>
              <a:t>m</a:t>
            </a:r>
            <a:r>
              <a:rPr lang="en-US" sz="2400" dirty="0"/>
              <a:t>, but make sure this change is still consistent with any prior information. Call this change </a:t>
            </a:r>
            <a:r>
              <a:rPr lang="en-US" sz="2400" b="1" dirty="0"/>
              <a:t>m</a:t>
            </a:r>
            <a:r>
              <a:rPr lang="en-US" sz="2400" dirty="0" smtClean="0"/>
              <a:t>*</a:t>
            </a:r>
          </a:p>
          <a:p>
            <a:pPr marL="457200" lvl="0" indent="-457200">
              <a:buFont typeface="+mj-lt"/>
              <a:buAutoNum type="arabicPeriod"/>
            </a:pP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US" sz="2400" b="1" dirty="0" smtClean="0"/>
              <a:t>If</a:t>
            </a:r>
            <a:r>
              <a:rPr lang="en-US" sz="2400" dirty="0" smtClean="0"/>
              <a:t> </a:t>
            </a:r>
            <a:r>
              <a:rPr lang="en-US" sz="2400" dirty="0"/>
              <a:t>P(</a:t>
            </a:r>
            <a:r>
              <a:rPr lang="en-US" sz="2400" b="1" dirty="0"/>
              <a:t>D</a:t>
            </a:r>
            <a:r>
              <a:rPr lang="en-US" sz="2400" dirty="0"/>
              <a:t>=</a:t>
            </a:r>
            <a:r>
              <a:rPr lang="en-US" sz="2400" b="1" dirty="0"/>
              <a:t>d </a:t>
            </a:r>
            <a:r>
              <a:rPr lang="en-US" sz="2400" dirty="0"/>
              <a:t>|</a:t>
            </a:r>
            <a:r>
              <a:rPr lang="en-US" sz="2400" b="1" dirty="0"/>
              <a:t> M</a:t>
            </a:r>
            <a:r>
              <a:rPr lang="en-US" sz="2400" dirty="0"/>
              <a:t>=</a:t>
            </a:r>
            <a:r>
              <a:rPr lang="en-US" sz="2400" b="1" dirty="0"/>
              <a:t>m</a:t>
            </a:r>
            <a:r>
              <a:rPr lang="en-US" sz="2400" dirty="0"/>
              <a:t>) </a:t>
            </a:r>
            <a:r>
              <a:rPr lang="en-US" sz="2400" dirty="0" smtClean="0"/>
              <a:t>&lt; </a:t>
            </a:r>
            <a:r>
              <a:rPr lang="en-US" sz="2400" dirty="0"/>
              <a:t>P(</a:t>
            </a:r>
            <a:r>
              <a:rPr lang="en-US" sz="2400" b="1" dirty="0"/>
              <a:t>D</a:t>
            </a:r>
            <a:r>
              <a:rPr lang="en-US" sz="2400" dirty="0"/>
              <a:t>=</a:t>
            </a:r>
            <a:r>
              <a:rPr lang="en-US" sz="2400" b="1" dirty="0"/>
              <a:t>d </a:t>
            </a:r>
            <a:r>
              <a:rPr lang="en-US" sz="2400" dirty="0"/>
              <a:t>|</a:t>
            </a:r>
            <a:r>
              <a:rPr lang="en-US" sz="2400" b="1" dirty="0"/>
              <a:t> M</a:t>
            </a:r>
            <a:r>
              <a:rPr lang="en-US" sz="2400" dirty="0"/>
              <a:t>=</a:t>
            </a:r>
            <a:r>
              <a:rPr lang="en-US" sz="2400" b="1" dirty="0"/>
              <a:t>m*</a:t>
            </a:r>
            <a:r>
              <a:rPr lang="en-US" sz="2400" dirty="0"/>
              <a:t>) </a:t>
            </a:r>
            <a:r>
              <a:rPr lang="en-US" sz="2400" b="1" dirty="0"/>
              <a:t>then </a:t>
            </a:r>
            <a:endParaRPr lang="en-US" sz="2400" b="1" dirty="0" smtClean="0"/>
          </a:p>
          <a:p>
            <a:pPr lvl="1"/>
            <a:r>
              <a:rPr lang="en-US" sz="2400" dirty="0" smtClean="0"/>
              <a:t>      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accept </a:t>
            </a:r>
            <a:r>
              <a:rPr lang="en-US" sz="2400" b="1" dirty="0"/>
              <a:t>m*</a:t>
            </a:r>
            <a:r>
              <a:rPr lang="en-US" sz="2400" dirty="0"/>
              <a:t> (call </a:t>
            </a:r>
            <a:r>
              <a:rPr lang="en-US" sz="2400" b="1" dirty="0"/>
              <a:t>m</a:t>
            </a:r>
            <a:r>
              <a:rPr lang="en-US" sz="2400" dirty="0"/>
              <a:t> now </a:t>
            </a:r>
            <a:r>
              <a:rPr lang="en-US" sz="2400" b="1" dirty="0"/>
              <a:t>m</a:t>
            </a:r>
            <a:r>
              <a:rPr lang="en-US" sz="2400" b="1" dirty="0" smtClean="0"/>
              <a:t>*</a:t>
            </a:r>
            <a:r>
              <a:rPr lang="en-US" sz="2400" dirty="0" smtClean="0"/>
              <a:t>) </a:t>
            </a:r>
            <a:r>
              <a:rPr lang="en-US" sz="2400" dirty="0"/>
              <a:t>		</a:t>
            </a:r>
            <a:endParaRPr lang="en-US" sz="2400" dirty="0" smtClean="0"/>
          </a:p>
          <a:p>
            <a:pPr lvl="1"/>
            <a:endParaRPr lang="en-US" sz="2400" b="1" dirty="0"/>
          </a:p>
          <a:p>
            <a:pPr lvl="1"/>
            <a:r>
              <a:rPr lang="en-US" sz="2400" b="1" dirty="0" smtClean="0"/>
              <a:t>else</a:t>
            </a:r>
            <a:r>
              <a:rPr lang="en-US" sz="2400" dirty="0" smtClean="0"/>
              <a:t> accept </a:t>
            </a:r>
            <a:r>
              <a:rPr lang="en-US" sz="2400" b="1" dirty="0"/>
              <a:t>m</a:t>
            </a:r>
            <a:r>
              <a:rPr lang="en-US" sz="2400" dirty="0"/>
              <a:t>* with probability </a:t>
            </a:r>
            <a:r>
              <a:rPr lang="en-US" sz="2400" i="1" dirty="0" smtClean="0"/>
              <a:t>p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US" sz="2400" dirty="0" smtClean="0"/>
              <a:t>Go </a:t>
            </a:r>
            <a:r>
              <a:rPr lang="en-US" sz="2400" dirty="0"/>
              <a:t>back to step 2 and iterate </a:t>
            </a:r>
            <a:r>
              <a:rPr lang="en-US" sz="2400" dirty="0" smtClean="0"/>
              <a:t>“</a:t>
            </a:r>
            <a:r>
              <a:rPr lang="en-US" sz="2400" i="1" dirty="0"/>
              <a:t>until convergence</a:t>
            </a:r>
            <a:r>
              <a:rPr lang="en-US" sz="2400" dirty="0" smtClean="0"/>
              <a:t>”</a:t>
            </a:r>
          </a:p>
          <a:p>
            <a:pPr marL="457200" lvl="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089817"/>
              </p:ext>
            </p:extLst>
          </p:nvPr>
        </p:nvGraphicFramePr>
        <p:xfrm>
          <a:off x="5867400" y="4419600"/>
          <a:ext cx="250031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2" name="Equation" r:id="rId3" imgW="1282680" imgH="419040" progId="Equation.DSMT4">
                  <p:embed/>
                </p:oleObj>
              </mc:Choice>
              <mc:Fallback>
                <p:oleObj name="Equation" r:id="rId3" imgW="1282680" imgH="4190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419600"/>
                        <a:ext cx="2500312" cy="819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829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gradual change</a:t>
            </a:r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5" t="32372" r="26047" b="8465"/>
          <a:stretch/>
        </p:blipFill>
        <p:spPr bwMode="auto">
          <a:xfrm>
            <a:off x="1143000" y="1524000"/>
            <a:ext cx="6932428" cy="507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019800" y="4059865"/>
            <a:ext cx="1905000" cy="8169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85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7164" y="686100"/>
            <a:ext cx="5029200" cy="571500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sampled_optimizations_vs_metropolis_MDS_4col"/>
          <p:cNvPicPr>
            <a:picLocks noChangeAspect="1" noChangeArrowheads="1"/>
          </p:cNvPicPr>
          <p:nvPr/>
        </p:nvPicPr>
        <p:blipFill>
          <a:blip r:embed="rId2" cstate="print"/>
          <a:srcRect l="2053" t="1714" r="48055" b="35881"/>
          <a:stretch>
            <a:fillRect/>
          </a:stretch>
        </p:blipFill>
        <p:spPr bwMode="auto">
          <a:xfrm>
            <a:off x="2425032" y="1184546"/>
            <a:ext cx="2871132" cy="491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812399" y="5762838"/>
            <a:ext cx="1752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ampled_optimizations_vs_metropolis_MDS_4col"/>
          <p:cNvPicPr>
            <a:picLocks noChangeAspect="1" noChangeArrowheads="1"/>
          </p:cNvPicPr>
          <p:nvPr/>
        </p:nvPicPr>
        <p:blipFill>
          <a:blip r:embed="rId2" cstate="print"/>
          <a:srcRect l="75779" t="1927" r="386" b="35881"/>
          <a:stretch>
            <a:fillRect/>
          </a:stretch>
        </p:blipFill>
        <p:spPr bwMode="auto">
          <a:xfrm>
            <a:off x="5296164" y="1201324"/>
            <a:ext cx="1371600" cy="489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81564" y="762300"/>
            <a:ext cx="856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Prior model</a:t>
            </a:r>
          </a:p>
          <a:p>
            <a:pPr algn="ctr"/>
            <a:r>
              <a:rPr lang="en-US" sz="1100" dirty="0" smtClean="0"/>
              <a:t> (no data)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000764" y="762300"/>
            <a:ext cx="1265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Rejection sampling</a:t>
            </a:r>
          </a:p>
          <a:p>
            <a:pPr algn="ctr"/>
            <a:r>
              <a:rPr lang="en-US" sz="1100" dirty="0" smtClean="0"/>
              <a:t>(100.000 </a:t>
            </a:r>
            <a:r>
              <a:rPr lang="en-US" sz="1100" dirty="0" err="1" smtClean="0"/>
              <a:t>evals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327481" y="762300"/>
            <a:ext cx="13548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Metropolis sampling</a:t>
            </a:r>
          </a:p>
          <a:p>
            <a:pPr algn="ctr"/>
            <a:r>
              <a:rPr lang="en-US" sz="1100" dirty="0" smtClean="0"/>
              <a:t>(8108 </a:t>
            </a:r>
            <a:r>
              <a:rPr lang="en-US" sz="1100" dirty="0" err="1" smtClean="0"/>
              <a:t>evals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01417" y="1585250"/>
            <a:ext cx="1314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EA</a:t>
            </a:r>
          </a:p>
          <a:p>
            <a:r>
              <a:rPr lang="en-US" sz="1100" dirty="0" smtClean="0"/>
              <a:t>(Ensemble average)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597652" y="3185449"/>
            <a:ext cx="12747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ESD</a:t>
            </a:r>
          </a:p>
          <a:p>
            <a:r>
              <a:rPr lang="en-US" sz="1100" dirty="0" smtClean="0"/>
              <a:t>(Ensemble std dev)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632920" y="4613211"/>
            <a:ext cx="1204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Probability of </a:t>
            </a:r>
          </a:p>
          <a:p>
            <a:pPr algn="ctr"/>
            <a:r>
              <a:rPr lang="en-US" sz="1100" dirty="0" smtClean="0"/>
              <a:t>channel occurring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354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penetrating radar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17500" t="34815" r="2917" b="10282"/>
          <a:stretch>
            <a:fillRect/>
          </a:stretch>
        </p:blipFill>
        <p:spPr bwMode="auto">
          <a:xfrm>
            <a:off x="228600" y="1700284"/>
            <a:ext cx="8382000" cy="325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295400" y="5105400"/>
            <a:ext cx="6782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A50-MHz radar section from the William River delta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does this data bring?</a:t>
            </a:r>
            <a:endParaRPr lang="en-US" dirty="0"/>
          </a:p>
        </p:txBody>
      </p:sp>
      <p:pic>
        <p:nvPicPr>
          <p:cNvPr id="3" name="Picture 3" descr="petlkimg.jpg                                                   000047F6Macintosh HD                   ABA78158:"/>
          <p:cNvPicPr>
            <a:picLocks noChangeAspect="1" noChangeArrowheads="1"/>
          </p:cNvPicPr>
          <p:nvPr/>
        </p:nvPicPr>
        <p:blipFill>
          <a:blip r:embed="rId2" cstate="print"/>
          <a:srcRect l="13165" t="23085" r="9666" b="27080"/>
          <a:stretch>
            <a:fillRect/>
          </a:stretch>
        </p:blipFill>
        <p:spPr bwMode="auto">
          <a:xfrm>
            <a:off x="990600" y="1600200"/>
            <a:ext cx="7696200" cy="3756025"/>
          </a:xfrm>
          <a:prstGeom prst="rect">
            <a:avLst/>
          </a:prstGeom>
          <a:noFill/>
          <a:ln w="57150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09800" y="5638800"/>
            <a:ext cx="514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Plan-view on 3D processed seismic data</a:t>
            </a:r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422400" y="1959429"/>
            <a:ext cx="3759200" cy="1320800"/>
            <a:chOff x="1422400" y="1959429"/>
            <a:chExt cx="3759200" cy="1320800"/>
          </a:xfrm>
        </p:grpSpPr>
        <p:cxnSp>
          <p:nvCxnSpPr>
            <p:cNvPr id="6" name="Straight Connector 5"/>
            <p:cNvCxnSpPr/>
            <p:nvPr/>
          </p:nvCxnSpPr>
          <p:spPr>
            <a:xfrm rot="5400000" flipH="1" flipV="1">
              <a:off x="1562100" y="2171700"/>
              <a:ext cx="914400" cy="685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1422400" y="1959429"/>
              <a:ext cx="3759200" cy="730552"/>
            </a:xfrm>
            <a:custGeom>
              <a:avLst/>
              <a:gdLst>
                <a:gd name="connsiteX0" fmla="*/ 0 w 3759200"/>
                <a:gd name="connsiteY0" fmla="*/ 0 h 730552"/>
                <a:gd name="connsiteX1" fmla="*/ 1393371 w 3759200"/>
                <a:gd name="connsiteY1" fmla="*/ 624114 h 730552"/>
                <a:gd name="connsiteX2" fmla="*/ 3759200 w 3759200"/>
                <a:gd name="connsiteY2" fmla="*/ 638628 h 730552"/>
                <a:gd name="connsiteX3" fmla="*/ 3730171 w 3759200"/>
                <a:gd name="connsiteY3" fmla="*/ 638628 h 73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200" h="730552">
                  <a:moveTo>
                    <a:pt x="0" y="0"/>
                  </a:moveTo>
                  <a:cubicBezTo>
                    <a:pt x="383419" y="258838"/>
                    <a:pt x="766838" y="517676"/>
                    <a:pt x="1393371" y="624114"/>
                  </a:cubicBezTo>
                  <a:cubicBezTo>
                    <a:pt x="2019904" y="730552"/>
                    <a:pt x="3759200" y="638628"/>
                    <a:pt x="3759200" y="638628"/>
                  </a:cubicBezTo>
                  <a:lnTo>
                    <a:pt x="3730171" y="638628"/>
                  </a:lnTo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436914" y="2554514"/>
              <a:ext cx="3628572" cy="725715"/>
            </a:xfrm>
            <a:custGeom>
              <a:avLst/>
              <a:gdLst>
                <a:gd name="connsiteX0" fmla="*/ 0 w 3628572"/>
                <a:gd name="connsiteY0" fmla="*/ 0 h 725715"/>
                <a:gd name="connsiteX1" fmla="*/ 1248229 w 3628572"/>
                <a:gd name="connsiteY1" fmla="*/ 537029 h 725715"/>
                <a:gd name="connsiteX2" fmla="*/ 3628572 w 3628572"/>
                <a:gd name="connsiteY2" fmla="*/ 725715 h 72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8572" h="725715">
                  <a:moveTo>
                    <a:pt x="0" y="0"/>
                  </a:moveTo>
                  <a:cubicBezTo>
                    <a:pt x="321733" y="208038"/>
                    <a:pt x="643467" y="416077"/>
                    <a:pt x="1248229" y="537029"/>
                  </a:cubicBezTo>
                  <a:cubicBezTo>
                    <a:pt x="1852991" y="657981"/>
                    <a:pt x="2740781" y="691848"/>
                    <a:pt x="3628572" y="725715"/>
                  </a:cubicBezTo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of information</a:t>
            </a:r>
            <a:endParaRPr lang="en-US" dirty="0"/>
          </a:p>
        </p:txBody>
      </p:sp>
      <p:pic>
        <p:nvPicPr>
          <p:cNvPr id="4" name="Picture 68"/>
          <p:cNvPicPr>
            <a:picLocks noChangeAspect="1" noChangeArrowheads="1"/>
          </p:cNvPicPr>
          <p:nvPr/>
        </p:nvPicPr>
        <p:blipFill rotWithShape="1">
          <a:blip r:embed="rId2" cstate="print"/>
          <a:srcRect t="10561" r="43452" b="1191"/>
          <a:stretch/>
        </p:blipFill>
        <p:spPr bwMode="auto">
          <a:xfrm>
            <a:off x="381000" y="1524000"/>
            <a:ext cx="4194778" cy="4898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41667" t="14074" r="9167" b="15556"/>
          <a:stretch>
            <a:fillRect/>
          </a:stretch>
        </p:blipFill>
        <p:spPr bwMode="auto">
          <a:xfrm>
            <a:off x="4800600" y="2367931"/>
            <a:ext cx="3988067" cy="321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86400" y="1543050"/>
            <a:ext cx="230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Geophysical data</a:t>
            </a:r>
            <a:endParaRPr lang="en-US" sz="2400" dirty="0"/>
          </a:p>
        </p:txBody>
      </p:sp>
      <p:sp>
        <p:nvSpPr>
          <p:cNvPr id="15" name="Freeform 14"/>
          <p:cNvSpPr/>
          <p:nvPr/>
        </p:nvSpPr>
        <p:spPr>
          <a:xfrm>
            <a:off x="5619750" y="2514600"/>
            <a:ext cx="2912675" cy="1359742"/>
          </a:xfrm>
          <a:custGeom>
            <a:avLst/>
            <a:gdLst>
              <a:gd name="connsiteX0" fmla="*/ 0 w 2900363"/>
              <a:gd name="connsiteY0" fmla="*/ 123825 h 1352550"/>
              <a:gd name="connsiteX1" fmla="*/ 442913 w 2900363"/>
              <a:gd name="connsiteY1" fmla="*/ 257175 h 1352550"/>
              <a:gd name="connsiteX2" fmla="*/ 704850 w 2900363"/>
              <a:gd name="connsiteY2" fmla="*/ 433388 h 1352550"/>
              <a:gd name="connsiteX3" fmla="*/ 1362075 w 2900363"/>
              <a:gd name="connsiteY3" fmla="*/ 571500 h 1352550"/>
              <a:gd name="connsiteX4" fmla="*/ 1962150 w 2900363"/>
              <a:gd name="connsiteY4" fmla="*/ 890588 h 1352550"/>
              <a:gd name="connsiteX5" fmla="*/ 2314575 w 2900363"/>
              <a:gd name="connsiteY5" fmla="*/ 1185863 h 1352550"/>
              <a:gd name="connsiteX6" fmla="*/ 2319338 w 2900363"/>
              <a:gd name="connsiteY6" fmla="*/ 1285875 h 1352550"/>
              <a:gd name="connsiteX7" fmla="*/ 2452688 w 2900363"/>
              <a:gd name="connsiteY7" fmla="*/ 1352550 h 1352550"/>
              <a:gd name="connsiteX8" fmla="*/ 2743200 w 2900363"/>
              <a:gd name="connsiteY8" fmla="*/ 1109663 h 1352550"/>
              <a:gd name="connsiteX9" fmla="*/ 2895600 w 2900363"/>
              <a:gd name="connsiteY9" fmla="*/ 952500 h 1352550"/>
              <a:gd name="connsiteX10" fmla="*/ 2900363 w 2900363"/>
              <a:gd name="connsiteY10" fmla="*/ 828675 h 1352550"/>
              <a:gd name="connsiteX11" fmla="*/ 2419350 w 2900363"/>
              <a:gd name="connsiteY11" fmla="*/ 733425 h 1352550"/>
              <a:gd name="connsiteX12" fmla="*/ 1881188 w 2900363"/>
              <a:gd name="connsiteY12" fmla="*/ 609600 h 1352550"/>
              <a:gd name="connsiteX13" fmla="*/ 1357313 w 2900363"/>
              <a:gd name="connsiteY13" fmla="*/ 323850 h 1352550"/>
              <a:gd name="connsiteX14" fmla="*/ 885825 w 2900363"/>
              <a:gd name="connsiteY14" fmla="*/ 233363 h 1352550"/>
              <a:gd name="connsiteX15" fmla="*/ 733425 w 2900363"/>
              <a:gd name="connsiteY15" fmla="*/ 85725 h 1352550"/>
              <a:gd name="connsiteX16" fmla="*/ 514350 w 2900363"/>
              <a:gd name="connsiteY16" fmla="*/ 0 h 1352550"/>
              <a:gd name="connsiteX0" fmla="*/ 0 w 2900363"/>
              <a:gd name="connsiteY0" fmla="*/ 123825 h 1352550"/>
              <a:gd name="connsiteX1" fmla="*/ 442913 w 2900363"/>
              <a:gd name="connsiteY1" fmla="*/ 257175 h 1352550"/>
              <a:gd name="connsiteX2" fmla="*/ 704850 w 2900363"/>
              <a:gd name="connsiteY2" fmla="*/ 433388 h 1352550"/>
              <a:gd name="connsiteX3" fmla="*/ 1362075 w 2900363"/>
              <a:gd name="connsiteY3" fmla="*/ 571500 h 1352550"/>
              <a:gd name="connsiteX4" fmla="*/ 1962150 w 2900363"/>
              <a:gd name="connsiteY4" fmla="*/ 890588 h 1352550"/>
              <a:gd name="connsiteX5" fmla="*/ 2314575 w 2900363"/>
              <a:gd name="connsiteY5" fmla="*/ 1185863 h 1352550"/>
              <a:gd name="connsiteX6" fmla="*/ 2319338 w 2900363"/>
              <a:gd name="connsiteY6" fmla="*/ 1285875 h 1352550"/>
              <a:gd name="connsiteX7" fmla="*/ 2452688 w 2900363"/>
              <a:gd name="connsiteY7" fmla="*/ 1352550 h 1352550"/>
              <a:gd name="connsiteX8" fmla="*/ 2743200 w 2900363"/>
              <a:gd name="connsiteY8" fmla="*/ 1109663 h 1352550"/>
              <a:gd name="connsiteX9" fmla="*/ 2895600 w 2900363"/>
              <a:gd name="connsiteY9" fmla="*/ 952500 h 1352550"/>
              <a:gd name="connsiteX10" fmla="*/ 2900363 w 2900363"/>
              <a:gd name="connsiteY10" fmla="*/ 828675 h 1352550"/>
              <a:gd name="connsiteX11" fmla="*/ 2419350 w 2900363"/>
              <a:gd name="connsiteY11" fmla="*/ 733425 h 1352550"/>
              <a:gd name="connsiteX12" fmla="*/ 1881188 w 2900363"/>
              <a:gd name="connsiteY12" fmla="*/ 609600 h 1352550"/>
              <a:gd name="connsiteX13" fmla="*/ 1357313 w 2900363"/>
              <a:gd name="connsiteY13" fmla="*/ 323850 h 1352550"/>
              <a:gd name="connsiteX14" fmla="*/ 885825 w 2900363"/>
              <a:gd name="connsiteY14" fmla="*/ 233363 h 1352550"/>
              <a:gd name="connsiteX15" fmla="*/ 733425 w 2900363"/>
              <a:gd name="connsiteY15" fmla="*/ 85725 h 1352550"/>
              <a:gd name="connsiteX16" fmla="*/ 514350 w 2900363"/>
              <a:gd name="connsiteY16" fmla="*/ 0 h 1352550"/>
              <a:gd name="connsiteX0" fmla="*/ 0 w 2900363"/>
              <a:gd name="connsiteY0" fmla="*/ 123825 h 1352550"/>
              <a:gd name="connsiteX1" fmla="*/ 442913 w 2900363"/>
              <a:gd name="connsiteY1" fmla="*/ 257175 h 1352550"/>
              <a:gd name="connsiteX2" fmla="*/ 704850 w 2900363"/>
              <a:gd name="connsiteY2" fmla="*/ 433388 h 1352550"/>
              <a:gd name="connsiteX3" fmla="*/ 1362075 w 2900363"/>
              <a:gd name="connsiteY3" fmla="*/ 571500 h 1352550"/>
              <a:gd name="connsiteX4" fmla="*/ 1962150 w 2900363"/>
              <a:gd name="connsiteY4" fmla="*/ 890588 h 1352550"/>
              <a:gd name="connsiteX5" fmla="*/ 2314575 w 2900363"/>
              <a:gd name="connsiteY5" fmla="*/ 1185863 h 1352550"/>
              <a:gd name="connsiteX6" fmla="*/ 2319338 w 2900363"/>
              <a:gd name="connsiteY6" fmla="*/ 1285875 h 1352550"/>
              <a:gd name="connsiteX7" fmla="*/ 2452688 w 2900363"/>
              <a:gd name="connsiteY7" fmla="*/ 1352550 h 1352550"/>
              <a:gd name="connsiteX8" fmla="*/ 2743200 w 2900363"/>
              <a:gd name="connsiteY8" fmla="*/ 1109663 h 1352550"/>
              <a:gd name="connsiteX9" fmla="*/ 2895600 w 2900363"/>
              <a:gd name="connsiteY9" fmla="*/ 952500 h 1352550"/>
              <a:gd name="connsiteX10" fmla="*/ 2900363 w 2900363"/>
              <a:gd name="connsiteY10" fmla="*/ 828675 h 1352550"/>
              <a:gd name="connsiteX11" fmla="*/ 2419350 w 2900363"/>
              <a:gd name="connsiteY11" fmla="*/ 733425 h 1352550"/>
              <a:gd name="connsiteX12" fmla="*/ 1881188 w 2900363"/>
              <a:gd name="connsiteY12" fmla="*/ 609600 h 1352550"/>
              <a:gd name="connsiteX13" fmla="*/ 1357313 w 2900363"/>
              <a:gd name="connsiteY13" fmla="*/ 323850 h 1352550"/>
              <a:gd name="connsiteX14" fmla="*/ 885825 w 2900363"/>
              <a:gd name="connsiteY14" fmla="*/ 233363 h 1352550"/>
              <a:gd name="connsiteX15" fmla="*/ 733425 w 2900363"/>
              <a:gd name="connsiteY15" fmla="*/ 85725 h 1352550"/>
              <a:gd name="connsiteX16" fmla="*/ 514350 w 2900363"/>
              <a:gd name="connsiteY16" fmla="*/ 0 h 1352550"/>
              <a:gd name="connsiteX0" fmla="*/ 0 w 2900363"/>
              <a:gd name="connsiteY0" fmla="*/ 123825 h 1352550"/>
              <a:gd name="connsiteX1" fmla="*/ 442913 w 2900363"/>
              <a:gd name="connsiteY1" fmla="*/ 257175 h 1352550"/>
              <a:gd name="connsiteX2" fmla="*/ 704850 w 2900363"/>
              <a:gd name="connsiteY2" fmla="*/ 433388 h 1352550"/>
              <a:gd name="connsiteX3" fmla="*/ 1362075 w 2900363"/>
              <a:gd name="connsiteY3" fmla="*/ 571500 h 1352550"/>
              <a:gd name="connsiteX4" fmla="*/ 1962150 w 2900363"/>
              <a:gd name="connsiteY4" fmla="*/ 890588 h 1352550"/>
              <a:gd name="connsiteX5" fmla="*/ 2314575 w 2900363"/>
              <a:gd name="connsiteY5" fmla="*/ 1185863 h 1352550"/>
              <a:gd name="connsiteX6" fmla="*/ 2319338 w 2900363"/>
              <a:gd name="connsiteY6" fmla="*/ 1285875 h 1352550"/>
              <a:gd name="connsiteX7" fmla="*/ 2452688 w 2900363"/>
              <a:gd name="connsiteY7" fmla="*/ 1352550 h 1352550"/>
              <a:gd name="connsiteX8" fmla="*/ 2743200 w 2900363"/>
              <a:gd name="connsiteY8" fmla="*/ 1109663 h 1352550"/>
              <a:gd name="connsiteX9" fmla="*/ 2895600 w 2900363"/>
              <a:gd name="connsiteY9" fmla="*/ 952500 h 1352550"/>
              <a:gd name="connsiteX10" fmla="*/ 2900363 w 2900363"/>
              <a:gd name="connsiteY10" fmla="*/ 828675 h 1352550"/>
              <a:gd name="connsiteX11" fmla="*/ 2419350 w 2900363"/>
              <a:gd name="connsiteY11" fmla="*/ 733425 h 1352550"/>
              <a:gd name="connsiteX12" fmla="*/ 1881188 w 2900363"/>
              <a:gd name="connsiteY12" fmla="*/ 609600 h 1352550"/>
              <a:gd name="connsiteX13" fmla="*/ 1357313 w 2900363"/>
              <a:gd name="connsiteY13" fmla="*/ 323850 h 1352550"/>
              <a:gd name="connsiteX14" fmla="*/ 885825 w 2900363"/>
              <a:gd name="connsiteY14" fmla="*/ 233363 h 1352550"/>
              <a:gd name="connsiteX15" fmla="*/ 733425 w 2900363"/>
              <a:gd name="connsiteY15" fmla="*/ 85725 h 1352550"/>
              <a:gd name="connsiteX16" fmla="*/ 514350 w 2900363"/>
              <a:gd name="connsiteY16" fmla="*/ 0 h 1352550"/>
              <a:gd name="connsiteX0" fmla="*/ 0 w 2900363"/>
              <a:gd name="connsiteY0" fmla="*/ 123825 h 1352550"/>
              <a:gd name="connsiteX1" fmla="*/ 442913 w 2900363"/>
              <a:gd name="connsiteY1" fmla="*/ 257175 h 1352550"/>
              <a:gd name="connsiteX2" fmla="*/ 704850 w 2900363"/>
              <a:gd name="connsiteY2" fmla="*/ 433388 h 1352550"/>
              <a:gd name="connsiteX3" fmla="*/ 1362075 w 2900363"/>
              <a:gd name="connsiteY3" fmla="*/ 571500 h 1352550"/>
              <a:gd name="connsiteX4" fmla="*/ 1962150 w 2900363"/>
              <a:gd name="connsiteY4" fmla="*/ 890588 h 1352550"/>
              <a:gd name="connsiteX5" fmla="*/ 2314575 w 2900363"/>
              <a:gd name="connsiteY5" fmla="*/ 1185863 h 1352550"/>
              <a:gd name="connsiteX6" fmla="*/ 2319338 w 2900363"/>
              <a:gd name="connsiteY6" fmla="*/ 1285875 h 1352550"/>
              <a:gd name="connsiteX7" fmla="*/ 2452688 w 2900363"/>
              <a:gd name="connsiteY7" fmla="*/ 1352550 h 1352550"/>
              <a:gd name="connsiteX8" fmla="*/ 2743200 w 2900363"/>
              <a:gd name="connsiteY8" fmla="*/ 1109663 h 1352550"/>
              <a:gd name="connsiteX9" fmla="*/ 2895600 w 2900363"/>
              <a:gd name="connsiteY9" fmla="*/ 952500 h 1352550"/>
              <a:gd name="connsiteX10" fmla="*/ 2900363 w 2900363"/>
              <a:gd name="connsiteY10" fmla="*/ 828675 h 1352550"/>
              <a:gd name="connsiteX11" fmla="*/ 2419350 w 2900363"/>
              <a:gd name="connsiteY11" fmla="*/ 733425 h 1352550"/>
              <a:gd name="connsiteX12" fmla="*/ 1881188 w 2900363"/>
              <a:gd name="connsiteY12" fmla="*/ 609600 h 1352550"/>
              <a:gd name="connsiteX13" fmla="*/ 1357313 w 2900363"/>
              <a:gd name="connsiteY13" fmla="*/ 323850 h 1352550"/>
              <a:gd name="connsiteX14" fmla="*/ 885825 w 2900363"/>
              <a:gd name="connsiteY14" fmla="*/ 233363 h 1352550"/>
              <a:gd name="connsiteX15" fmla="*/ 733425 w 2900363"/>
              <a:gd name="connsiteY15" fmla="*/ 85725 h 1352550"/>
              <a:gd name="connsiteX16" fmla="*/ 514350 w 2900363"/>
              <a:gd name="connsiteY16" fmla="*/ 0 h 1352550"/>
              <a:gd name="connsiteX0" fmla="*/ 0 w 2900363"/>
              <a:gd name="connsiteY0" fmla="*/ 123825 h 1359742"/>
              <a:gd name="connsiteX1" fmla="*/ 442913 w 2900363"/>
              <a:gd name="connsiteY1" fmla="*/ 257175 h 1359742"/>
              <a:gd name="connsiteX2" fmla="*/ 704850 w 2900363"/>
              <a:gd name="connsiteY2" fmla="*/ 433388 h 1359742"/>
              <a:gd name="connsiteX3" fmla="*/ 1362075 w 2900363"/>
              <a:gd name="connsiteY3" fmla="*/ 571500 h 1359742"/>
              <a:gd name="connsiteX4" fmla="*/ 1962150 w 2900363"/>
              <a:gd name="connsiteY4" fmla="*/ 890588 h 1359742"/>
              <a:gd name="connsiteX5" fmla="*/ 2314575 w 2900363"/>
              <a:gd name="connsiteY5" fmla="*/ 1185863 h 1359742"/>
              <a:gd name="connsiteX6" fmla="*/ 2319338 w 2900363"/>
              <a:gd name="connsiteY6" fmla="*/ 1285875 h 1359742"/>
              <a:gd name="connsiteX7" fmla="*/ 2452688 w 2900363"/>
              <a:gd name="connsiteY7" fmla="*/ 1352550 h 1359742"/>
              <a:gd name="connsiteX8" fmla="*/ 2743200 w 2900363"/>
              <a:gd name="connsiteY8" fmla="*/ 1109663 h 1359742"/>
              <a:gd name="connsiteX9" fmla="*/ 2895600 w 2900363"/>
              <a:gd name="connsiteY9" fmla="*/ 952500 h 1359742"/>
              <a:gd name="connsiteX10" fmla="*/ 2900363 w 2900363"/>
              <a:gd name="connsiteY10" fmla="*/ 828675 h 1359742"/>
              <a:gd name="connsiteX11" fmla="*/ 2419350 w 2900363"/>
              <a:gd name="connsiteY11" fmla="*/ 733425 h 1359742"/>
              <a:gd name="connsiteX12" fmla="*/ 1881188 w 2900363"/>
              <a:gd name="connsiteY12" fmla="*/ 609600 h 1359742"/>
              <a:gd name="connsiteX13" fmla="*/ 1357313 w 2900363"/>
              <a:gd name="connsiteY13" fmla="*/ 323850 h 1359742"/>
              <a:gd name="connsiteX14" fmla="*/ 885825 w 2900363"/>
              <a:gd name="connsiteY14" fmla="*/ 233363 h 1359742"/>
              <a:gd name="connsiteX15" fmla="*/ 733425 w 2900363"/>
              <a:gd name="connsiteY15" fmla="*/ 85725 h 1359742"/>
              <a:gd name="connsiteX16" fmla="*/ 514350 w 2900363"/>
              <a:gd name="connsiteY16" fmla="*/ 0 h 1359742"/>
              <a:gd name="connsiteX0" fmla="*/ 0 w 2947808"/>
              <a:gd name="connsiteY0" fmla="*/ 123825 h 1359742"/>
              <a:gd name="connsiteX1" fmla="*/ 442913 w 2947808"/>
              <a:gd name="connsiteY1" fmla="*/ 257175 h 1359742"/>
              <a:gd name="connsiteX2" fmla="*/ 704850 w 2947808"/>
              <a:gd name="connsiteY2" fmla="*/ 433388 h 1359742"/>
              <a:gd name="connsiteX3" fmla="*/ 1362075 w 2947808"/>
              <a:gd name="connsiteY3" fmla="*/ 571500 h 1359742"/>
              <a:gd name="connsiteX4" fmla="*/ 1962150 w 2947808"/>
              <a:gd name="connsiteY4" fmla="*/ 890588 h 1359742"/>
              <a:gd name="connsiteX5" fmla="*/ 2314575 w 2947808"/>
              <a:gd name="connsiteY5" fmla="*/ 1185863 h 1359742"/>
              <a:gd name="connsiteX6" fmla="*/ 2319338 w 2947808"/>
              <a:gd name="connsiteY6" fmla="*/ 1285875 h 1359742"/>
              <a:gd name="connsiteX7" fmla="*/ 2452688 w 2947808"/>
              <a:gd name="connsiteY7" fmla="*/ 1352550 h 1359742"/>
              <a:gd name="connsiteX8" fmla="*/ 2743200 w 2947808"/>
              <a:gd name="connsiteY8" fmla="*/ 1109663 h 1359742"/>
              <a:gd name="connsiteX9" fmla="*/ 2895600 w 2947808"/>
              <a:gd name="connsiteY9" fmla="*/ 952500 h 1359742"/>
              <a:gd name="connsiteX10" fmla="*/ 2900363 w 2947808"/>
              <a:gd name="connsiteY10" fmla="*/ 828675 h 1359742"/>
              <a:gd name="connsiteX11" fmla="*/ 2419350 w 2947808"/>
              <a:gd name="connsiteY11" fmla="*/ 733425 h 1359742"/>
              <a:gd name="connsiteX12" fmla="*/ 1881188 w 2947808"/>
              <a:gd name="connsiteY12" fmla="*/ 609600 h 1359742"/>
              <a:gd name="connsiteX13" fmla="*/ 1357313 w 2947808"/>
              <a:gd name="connsiteY13" fmla="*/ 323850 h 1359742"/>
              <a:gd name="connsiteX14" fmla="*/ 885825 w 2947808"/>
              <a:gd name="connsiteY14" fmla="*/ 233363 h 1359742"/>
              <a:gd name="connsiteX15" fmla="*/ 733425 w 2947808"/>
              <a:gd name="connsiteY15" fmla="*/ 85725 h 1359742"/>
              <a:gd name="connsiteX16" fmla="*/ 514350 w 2947808"/>
              <a:gd name="connsiteY16" fmla="*/ 0 h 1359742"/>
              <a:gd name="connsiteX0" fmla="*/ 0 w 2936172"/>
              <a:gd name="connsiteY0" fmla="*/ 123825 h 1359742"/>
              <a:gd name="connsiteX1" fmla="*/ 442913 w 2936172"/>
              <a:gd name="connsiteY1" fmla="*/ 257175 h 1359742"/>
              <a:gd name="connsiteX2" fmla="*/ 704850 w 2936172"/>
              <a:gd name="connsiteY2" fmla="*/ 433388 h 1359742"/>
              <a:gd name="connsiteX3" fmla="*/ 1362075 w 2936172"/>
              <a:gd name="connsiteY3" fmla="*/ 571500 h 1359742"/>
              <a:gd name="connsiteX4" fmla="*/ 1962150 w 2936172"/>
              <a:gd name="connsiteY4" fmla="*/ 890588 h 1359742"/>
              <a:gd name="connsiteX5" fmla="*/ 2314575 w 2936172"/>
              <a:gd name="connsiteY5" fmla="*/ 1185863 h 1359742"/>
              <a:gd name="connsiteX6" fmla="*/ 2319338 w 2936172"/>
              <a:gd name="connsiteY6" fmla="*/ 1285875 h 1359742"/>
              <a:gd name="connsiteX7" fmla="*/ 2452688 w 2936172"/>
              <a:gd name="connsiteY7" fmla="*/ 1352550 h 1359742"/>
              <a:gd name="connsiteX8" fmla="*/ 2743200 w 2936172"/>
              <a:gd name="connsiteY8" fmla="*/ 1109663 h 1359742"/>
              <a:gd name="connsiteX9" fmla="*/ 2895600 w 2936172"/>
              <a:gd name="connsiteY9" fmla="*/ 952500 h 1359742"/>
              <a:gd name="connsiteX10" fmla="*/ 2900363 w 2936172"/>
              <a:gd name="connsiteY10" fmla="*/ 828675 h 1359742"/>
              <a:gd name="connsiteX11" fmla="*/ 2419350 w 2936172"/>
              <a:gd name="connsiteY11" fmla="*/ 733425 h 1359742"/>
              <a:gd name="connsiteX12" fmla="*/ 1881188 w 2936172"/>
              <a:gd name="connsiteY12" fmla="*/ 609600 h 1359742"/>
              <a:gd name="connsiteX13" fmla="*/ 1357313 w 2936172"/>
              <a:gd name="connsiteY13" fmla="*/ 323850 h 1359742"/>
              <a:gd name="connsiteX14" fmla="*/ 885825 w 2936172"/>
              <a:gd name="connsiteY14" fmla="*/ 233363 h 1359742"/>
              <a:gd name="connsiteX15" fmla="*/ 733425 w 2936172"/>
              <a:gd name="connsiteY15" fmla="*/ 85725 h 1359742"/>
              <a:gd name="connsiteX16" fmla="*/ 514350 w 2936172"/>
              <a:gd name="connsiteY16" fmla="*/ 0 h 1359742"/>
              <a:gd name="connsiteX0" fmla="*/ 0 w 2910778"/>
              <a:gd name="connsiteY0" fmla="*/ 123825 h 1359742"/>
              <a:gd name="connsiteX1" fmla="*/ 442913 w 2910778"/>
              <a:gd name="connsiteY1" fmla="*/ 257175 h 1359742"/>
              <a:gd name="connsiteX2" fmla="*/ 704850 w 2910778"/>
              <a:gd name="connsiteY2" fmla="*/ 433388 h 1359742"/>
              <a:gd name="connsiteX3" fmla="*/ 1362075 w 2910778"/>
              <a:gd name="connsiteY3" fmla="*/ 571500 h 1359742"/>
              <a:gd name="connsiteX4" fmla="*/ 1962150 w 2910778"/>
              <a:gd name="connsiteY4" fmla="*/ 890588 h 1359742"/>
              <a:gd name="connsiteX5" fmla="*/ 2314575 w 2910778"/>
              <a:gd name="connsiteY5" fmla="*/ 1185863 h 1359742"/>
              <a:gd name="connsiteX6" fmla="*/ 2319338 w 2910778"/>
              <a:gd name="connsiteY6" fmla="*/ 1285875 h 1359742"/>
              <a:gd name="connsiteX7" fmla="*/ 2452688 w 2910778"/>
              <a:gd name="connsiteY7" fmla="*/ 1352550 h 1359742"/>
              <a:gd name="connsiteX8" fmla="*/ 2743200 w 2910778"/>
              <a:gd name="connsiteY8" fmla="*/ 1109663 h 1359742"/>
              <a:gd name="connsiteX9" fmla="*/ 2895600 w 2910778"/>
              <a:gd name="connsiteY9" fmla="*/ 952500 h 1359742"/>
              <a:gd name="connsiteX10" fmla="*/ 2900363 w 2910778"/>
              <a:gd name="connsiteY10" fmla="*/ 828675 h 1359742"/>
              <a:gd name="connsiteX11" fmla="*/ 2419350 w 2910778"/>
              <a:gd name="connsiteY11" fmla="*/ 733425 h 1359742"/>
              <a:gd name="connsiteX12" fmla="*/ 1881188 w 2910778"/>
              <a:gd name="connsiteY12" fmla="*/ 609600 h 1359742"/>
              <a:gd name="connsiteX13" fmla="*/ 1357313 w 2910778"/>
              <a:gd name="connsiteY13" fmla="*/ 323850 h 1359742"/>
              <a:gd name="connsiteX14" fmla="*/ 885825 w 2910778"/>
              <a:gd name="connsiteY14" fmla="*/ 233363 h 1359742"/>
              <a:gd name="connsiteX15" fmla="*/ 733425 w 2910778"/>
              <a:gd name="connsiteY15" fmla="*/ 85725 h 1359742"/>
              <a:gd name="connsiteX16" fmla="*/ 514350 w 2910778"/>
              <a:gd name="connsiteY16" fmla="*/ 0 h 1359742"/>
              <a:gd name="connsiteX0" fmla="*/ 0 w 2900363"/>
              <a:gd name="connsiteY0" fmla="*/ 123825 h 1359742"/>
              <a:gd name="connsiteX1" fmla="*/ 442913 w 2900363"/>
              <a:gd name="connsiteY1" fmla="*/ 257175 h 1359742"/>
              <a:gd name="connsiteX2" fmla="*/ 704850 w 2900363"/>
              <a:gd name="connsiteY2" fmla="*/ 433388 h 1359742"/>
              <a:gd name="connsiteX3" fmla="*/ 1362075 w 2900363"/>
              <a:gd name="connsiteY3" fmla="*/ 571500 h 1359742"/>
              <a:gd name="connsiteX4" fmla="*/ 1962150 w 2900363"/>
              <a:gd name="connsiteY4" fmla="*/ 890588 h 1359742"/>
              <a:gd name="connsiteX5" fmla="*/ 2314575 w 2900363"/>
              <a:gd name="connsiteY5" fmla="*/ 1185863 h 1359742"/>
              <a:gd name="connsiteX6" fmla="*/ 2319338 w 2900363"/>
              <a:gd name="connsiteY6" fmla="*/ 1285875 h 1359742"/>
              <a:gd name="connsiteX7" fmla="*/ 2452688 w 2900363"/>
              <a:gd name="connsiteY7" fmla="*/ 1352550 h 1359742"/>
              <a:gd name="connsiteX8" fmla="*/ 2743200 w 2900363"/>
              <a:gd name="connsiteY8" fmla="*/ 1109663 h 1359742"/>
              <a:gd name="connsiteX9" fmla="*/ 2895600 w 2900363"/>
              <a:gd name="connsiteY9" fmla="*/ 952500 h 1359742"/>
              <a:gd name="connsiteX10" fmla="*/ 2900363 w 2900363"/>
              <a:gd name="connsiteY10" fmla="*/ 828675 h 1359742"/>
              <a:gd name="connsiteX11" fmla="*/ 2419350 w 2900363"/>
              <a:gd name="connsiteY11" fmla="*/ 733425 h 1359742"/>
              <a:gd name="connsiteX12" fmla="*/ 1881188 w 2900363"/>
              <a:gd name="connsiteY12" fmla="*/ 609600 h 1359742"/>
              <a:gd name="connsiteX13" fmla="*/ 1357313 w 2900363"/>
              <a:gd name="connsiteY13" fmla="*/ 323850 h 1359742"/>
              <a:gd name="connsiteX14" fmla="*/ 885825 w 2900363"/>
              <a:gd name="connsiteY14" fmla="*/ 233363 h 1359742"/>
              <a:gd name="connsiteX15" fmla="*/ 733425 w 2900363"/>
              <a:gd name="connsiteY15" fmla="*/ 85725 h 1359742"/>
              <a:gd name="connsiteX16" fmla="*/ 514350 w 2900363"/>
              <a:gd name="connsiteY16" fmla="*/ 0 h 1359742"/>
              <a:gd name="connsiteX0" fmla="*/ 0 w 2912675"/>
              <a:gd name="connsiteY0" fmla="*/ 123825 h 1359742"/>
              <a:gd name="connsiteX1" fmla="*/ 442913 w 2912675"/>
              <a:gd name="connsiteY1" fmla="*/ 257175 h 1359742"/>
              <a:gd name="connsiteX2" fmla="*/ 704850 w 2912675"/>
              <a:gd name="connsiteY2" fmla="*/ 433388 h 1359742"/>
              <a:gd name="connsiteX3" fmla="*/ 1362075 w 2912675"/>
              <a:gd name="connsiteY3" fmla="*/ 571500 h 1359742"/>
              <a:gd name="connsiteX4" fmla="*/ 1962150 w 2912675"/>
              <a:gd name="connsiteY4" fmla="*/ 890588 h 1359742"/>
              <a:gd name="connsiteX5" fmla="*/ 2314575 w 2912675"/>
              <a:gd name="connsiteY5" fmla="*/ 1185863 h 1359742"/>
              <a:gd name="connsiteX6" fmla="*/ 2319338 w 2912675"/>
              <a:gd name="connsiteY6" fmla="*/ 1285875 h 1359742"/>
              <a:gd name="connsiteX7" fmla="*/ 2452688 w 2912675"/>
              <a:gd name="connsiteY7" fmla="*/ 1352550 h 1359742"/>
              <a:gd name="connsiteX8" fmla="*/ 2743200 w 2912675"/>
              <a:gd name="connsiteY8" fmla="*/ 1109663 h 1359742"/>
              <a:gd name="connsiteX9" fmla="*/ 2900363 w 2912675"/>
              <a:gd name="connsiteY9" fmla="*/ 828675 h 1359742"/>
              <a:gd name="connsiteX10" fmla="*/ 2419350 w 2912675"/>
              <a:gd name="connsiteY10" fmla="*/ 733425 h 1359742"/>
              <a:gd name="connsiteX11" fmla="*/ 1881188 w 2912675"/>
              <a:gd name="connsiteY11" fmla="*/ 609600 h 1359742"/>
              <a:gd name="connsiteX12" fmla="*/ 1357313 w 2912675"/>
              <a:gd name="connsiteY12" fmla="*/ 323850 h 1359742"/>
              <a:gd name="connsiteX13" fmla="*/ 885825 w 2912675"/>
              <a:gd name="connsiteY13" fmla="*/ 233363 h 1359742"/>
              <a:gd name="connsiteX14" fmla="*/ 733425 w 2912675"/>
              <a:gd name="connsiteY14" fmla="*/ 85725 h 1359742"/>
              <a:gd name="connsiteX15" fmla="*/ 514350 w 2912675"/>
              <a:gd name="connsiteY15" fmla="*/ 0 h 1359742"/>
              <a:gd name="connsiteX0" fmla="*/ 0 w 2912675"/>
              <a:gd name="connsiteY0" fmla="*/ 123825 h 1359742"/>
              <a:gd name="connsiteX1" fmla="*/ 442913 w 2912675"/>
              <a:gd name="connsiteY1" fmla="*/ 257175 h 1359742"/>
              <a:gd name="connsiteX2" fmla="*/ 704850 w 2912675"/>
              <a:gd name="connsiteY2" fmla="*/ 433388 h 1359742"/>
              <a:gd name="connsiteX3" fmla="*/ 1362075 w 2912675"/>
              <a:gd name="connsiteY3" fmla="*/ 571500 h 1359742"/>
              <a:gd name="connsiteX4" fmla="*/ 1962150 w 2912675"/>
              <a:gd name="connsiteY4" fmla="*/ 890588 h 1359742"/>
              <a:gd name="connsiteX5" fmla="*/ 2314575 w 2912675"/>
              <a:gd name="connsiteY5" fmla="*/ 1185863 h 1359742"/>
              <a:gd name="connsiteX6" fmla="*/ 2319338 w 2912675"/>
              <a:gd name="connsiteY6" fmla="*/ 1285875 h 1359742"/>
              <a:gd name="connsiteX7" fmla="*/ 2452688 w 2912675"/>
              <a:gd name="connsiteY7" fmla="*/ 1352550 h 1359742"/>
              <a:gd name="connsiteX8" fmla="*/ 2743200 w 2912675"/>
              <a:gd name="connsiteY8" fmla="*/ 1109663 h 1359742"/>
              <a:gd name="connsiteX9" fmla="*/ 2900363 w 2912675"/>
              <a:gd name="connsiteY9" fmla="*/ 828675 h 1359742"/>
              <a:gd name="connsiteX10" fmla="*/ 2419350 w 2912675"/>
              <a:gd name="connsiteY10" fmla="*/ 733425 h 1359742"/>
              <a:gd name="connsiteX11" fmla="*/ 1881188 w 2912675"/>
              <a:gd name="connsiteY11" fmla="*/ 609600 h 1359742"/>
              <a:gd name="connsiteX12" fmla="*/ 1357313 w 2912675"/>
              <a:gd name="connsiteY12" fmla="*/ 323850 h 1359742"/>
              <a:gd name="connsiteX13" fmla="*/ 885825 w 2912675"/>
              <a:gd name="connsiteY13" fmla="*/ 233363 h 1359742"/>
              <a:gd name="connsiteX14" fmla="*/ 733425 w 2912675"/>
              <a:gd name="connsiteY14" fmla="*/ 85725 h 1359742"/>
              <a:gd name="connsiteX15" fmla="*/ 514350 w 2912675"/>
              <a:gd name="connsiteY15" fmla="*/ 0 h 1359742"/>
              <a:gd name="connsiteX0" fmla="*/ 0 w 2912675"/>
              <a:gd name="connsiteY0" fmla="*/ 123825 h 1359742"/>
              <a:gd name="connsiteX1" fmla="*/ 442913 w 2912675"/>
              <a:gd name="connsiteY1" fmla="*/ 257175 h 1359742"/>
              <a:gd name="connsiteX2" fmla="*/ 704850 w 2912675"/>
              <a:gd name="connsiteY2" fmla="*/ 433388 h 1359742"/>
              <a:gd name="connsiteX3" fmla="*/ 1362075 w 2912675"/>
              <a:gd name="connsiteY3" fmla="*/ 571500 h 1359742"/>
              <a:gd name="connsiteX4" fmla="*/ 1962150 w 2912675"/>
              <a:gd name="connsiteY4" fmla="*/ 890588 h 1359742"/>
              <a:gd name="connsiteX5" fmla="*/ 2314575 w 2912675"/>
              <a:gd name="connsiteY5" fmla="*/ 1185863 h 1359742"/>
              <a:gd name="connsiteX6" fmla="*/ 2319338 w 2912675"/>
              <a:gd name="connsiteY6" fmla="*/ 1285875 h 1359742"/>
              <a:gd name="connsiteX7" fmla="*/ 2452688 w 2912675"/>
              <a:gd name="connsiteY7" fmla="*/ 1352550 h 1359742"/>
              <a:gd name="connsiteX8" fmla="*/ 2743200 w 2912675"/>
              <a:gd name="connsiteY8" fmla="*/ 1109663 h 1359742"/>
              <a:gd name="connsiteX9" fmla="*/ 2900363 w 2912675"/>
              <a:gd name="connsiteY9" fmla="*/ 828675 h 1359742"/>
              <a:gd name="connsiteX10" fmla="*/ 2419350 w 2912675"/>
              <a:gd name="connsiteY10" fmla="*/ 733425 h 1359742"/>
              <a:gd name="connsiteX11" fmla="*/ 1881188 w 2912675"/>
              <a:gd name="connsiteY11" fmla="*/ 609600 h 1359742"/>
              <a:gd name="connsiteX12" fmla="*/ 1357313 w 2912675"/>
              <a:gd name="connsiteY12" fmla="*/ 323850 h 1359742"/>
              <a:gd name="connsiteX13" fmla="*/ 885825 w 2912675"/>
              <a:gd name="connsiteY13" fmla="*/ 233363 h 1359742"/>
              <a:gd name="connsiteX14" fmla="*/ 733425 w 2912675"/>
              <a:gd name="connsiteY14" fmla="*/ 85725 h 1359742"/>
              <a:gd name="connsiteX15" fmla="*/ 514350 w 2912675"/>
              <a:gd name="connsiteY15" fmla="*/ 0 h 1359742"/>
              <a:gd name="connsiteX0" fmla="*/ 0 w 2912675"/>
              <a:gd name="connsiteY0" fmla="*/ 123825 h 1359742"/>
              <a:gd name="connsiteX1" fmla="*/ 442913 w 2912675"/>
              <a:gd name="connsiteY1" fmla="*/ 257175 h 1359742"/>
              <a:gd name="connsiteX2" fmla="*/ 704850 w 2912675"/>
              <a:gd name="connsiteY2" fmla="*/ 433388 h 1359742"/>
              <a:gd name="connsiteX3" fmla="*/ 1362075 w 2912675"/>
              <a:gd name="connsiteY3" fmla="*/ 571500 h 1359742"/>
              <a:gd name="connsiteX4" fmla="*/ 1962150 w 2912675"/>
              <a:gd name="connsiteY4" fmla="*/ 890588 h 1359742"/>
              <a:gd name="connsiteX5" fmla="*/ 2314575 w 2912675"/>
              <a:gd name="connsiteY5" fmla="*/ 1185863 h 1359742"/>
              <a:gd name="connsiteX6" fmla="*/ 2319338 w 2912675"/>
              <a:gd name="connsiteY6" fmla="*/ 1285875 h 1359742"/>
              <a:gd name="connsiteX7" fmla="*/ 2452688 w 2912675"/>
              <a:gd name="connsiteY7" fmla="*/ 1352550 h 1359742"/>
              <a:gd name="connsiteX8" fmla="*/ 2743200 w 2912675"/>
              <a:gd name="connsiteY8" fmla="*/ 1109663 h 1359742"/>
              <a:gd name="connsiteX9" fmla="*/ 2900363 w 2912675"/>
              <a:gd name="connsiteY9" fmla="*/ 828675 h 1359742"/>
              <a:gd name="connsiteX10" fmla="*/ 2419350 w 2912675"/>
              <a:gd name="connsiteY10" fmla="*/ 733425 h 1359742"/>
              <a:gd name="connsiteX11" fmla="*/ 1881188 w 2912675"/>
              <a:gd name="connsiteY11" fmla="*/ 609600 h 1359742"/>
              <a:gd name="connsiteX12" fmla="*/ 1357313 w 2912675"/>
              <a:gd name="connsiteY12" fmla="*/ 323850 h 1359742"/>
              <a:gd name="connsiteX13" fmla="*/ 885825 w 2912675"/>
              <a:gd name="connsiteY13" fmla="*/ 233363 h 1359742"/>
              <a:gd name="connsiteX14" fmla="*/ 733425 w 2912675"/>
              <a:gd name="connsiteY14" fmla="*/ 85725 h 1359742"/>
              <a:gd name="connsiteX15" fmla="*/ 514350 w 2912675"/>
              <a:gd name="connsiteY15" fmla="*/ 0 h 1359742"/>
              <a:gd name="connsiteX0" fmla="*/ 0 w 2912675"/>
              <a:gd name="connsiteY0" fmla="*/ 123825 h 1359742"/>
              <a:gd name="connsiteX1" fmla="*/ 442913 w 2912675"/>
              <a:gd name="connsiteY1" fmla="*/ 257175 h 1359742"/>
              <a:gd name="connsiteX2" fmla="*/ 704850 w 2912675"/>
              <a:gd name="connsiteY2" fmla="*/ 433388 h 1359742"/>
              <a:gd name="connsiteX3" fmla="*/ 1362075 w 2912675"/>
              <a:gd name="connsiteY3" fmla="*/ 571500 h 1359742"/>
              <a:gd name="connsiteX4" fmla="*/ 1962150 w 2912675"/>
              <a:gd name="connsiteY4" fmla="*/ 890588 h 1359742"/>
              <a:gd name="connsiteX5" fmla="*/ 2314575 w 2912675"/>
              <a:gd name="connsiteY5" fmla="*/ 1185863 h 1359742"/>
              <a:gd name="connsiteX6" fmla="*/ 2319338 w 2912675"/>
              <a:gd name="connsiteY6" fmla="*/ 1285875 h 1359742"/>
              <a:gd name="connsiteX7" fmla="*/ 2452688 w 2912675"/>
              <a:gd name="connsiteY7" fmla="*/ 1352550 h 1359742"/>
              <a:gd name="connsiteX8" fmla="*/ 2743200 w 2912675"/>
              <a:gd name="connsiteY8" fmla="*/ 1109663 h 1359742"/>
              <a:gd name="connsiteX9" fmla="*/ 2900363 w 2912675"/>
              <a:gd name="connsiteY9" fmla="*/ 828675 h 1359742"/>
              <a:gd name="connsiteX10" fmla="*/ 2419350 w 2912675"/>
              <a:gd name="connsiteY10" fmla="*/ 733425 h 1359742"/>
              <a:gd name="connsiteX11" fmla="*/ 1924051 w 2912675"/>
              <a:gd name="connsiteY11" fmla="*/ 590550 h 1359742"/>
              <a:gd name="connsiteX12" fmla="*/ 1357313 w 2912675"/>
              <a:gd name="connsiteY12" fmla="*/ 323850 h 1359742"/>
              <a:gd name="connsiteX13" fmla="*/ 885825 w 2912675"/>
              <a:gd name="connsiteY13" fmla="*/ 233363 h 1359742"/>
              <a:gd name="connsiteX14" fmla="*/ 733425 w 2912675"/>
              <a:gd name="connsiteY14" fmla="*/ 85725 h 1359742"/>
              <a:gd name="connsiteX15" fmla="*/ 514350 w 2912675"/>
              <a:gd name="connsiteY15" fmla="*/ 0 h 1359742"/>
              <a:gd name="connsiteX0" fmla="*/ 0 w 2912675"/>
              <a:gd name="connsiteY0" fmla="*/ 123825 h 1359742"/>
              <a:gd name="connsiteX1" fmla="*/ 442913 w 2912675"/>
              <a:gd name="connsiteY1" fmla="*/ 257175 h 1359742"/>
              <a:gd name="connsiteX2" fmla="*/ 704850 w 2912675"/>
              <a:gd name="connsiteY2" fmla="*/ 433388 h 1359742"/>
              <a:gd name="connsiteX3" fmla="*/ 1338263 w 2912675"/>
              <a:gd name="connsiteY3" fmla="*/ 604838 h 1359742"/>
              <a:gd name="connsiteX4" fmla="*/ 1962150 w 2912675"/>
              <a:gd name="connsiteY4" fmla="*/ 890588 h 1359742"/>
              <a:gd name="connsiteX5" fmla="*/ 2314575 w 2912675"/>
              <a:gd name="connsiteY5" fmla="*/ 1185863 h 1359742"/>
              <a:gd name="connsiteX6" fmla="*/ 2319338 w 2912675"/>
              <a:gd name="connsiteY6" fmla="*/ 1285875 h 1359742"/>
              <a:gd name="connsiteX7" fmla="*/ 2452688 w 2912675"/>
              <a:gd name="connsiteY7" fmla="*/ 1352550 h 1359742"/>
              <a:gd name="connsiteX8" fmla="*/ 2743200 w 2912675"/>
              <a:gd name="connsiteY8" fmla="*/ 1109663 h 1359742"/>
              <a:gd name="connsiteX9" fmla="*/ 2900363 w 2912675"/>
              <a:gd name="connsiteY9" fmla="*/ 828675 h 1359742"/>
              <a:gd name="connsiteX10" fmla="*/ 2419350 w 2912675"/>
              <a:gd name="connsiteY10" fmla="*/ 733425 h 1359742"/>
              <a:gd name="connsiteX11" fmla="*/ 1924051 w 2912675"/>
              <a:gd name="connsiteY11" fmla="*/ 590550 h 1359742"/>
              <a:gd name="connsiteX12" fmla="*/ 1357313 w 2912675"/>
              <a:gd name="connsiteY12" fmla="*/ 323850 h 1359742"/>
              <a:gd name="connsiteX13" fmla="*/ 885825 w 2912675"/>
              <a:gd name="connsiteY13" fmla="*/ 233363 h 1359742"/>
              <a:gd name="connsiteX14" fmla="*/ 733425 w 2912675"/>
              <a:gd name="connsiteY14" fmla="*/ 85725 h 1359742"/>
              <a:gd name="connsiteX15" fmla="*/ 514350 w 2912675"/>
              <a:gd name="connsiteY15" fmla="*/ 0 h 1359742"/>
              <a:gd name="connsiteX0" fmla="*/ 0 w 2912675"/>
              <a:gd name="connsiteY0" fmla="*/ 123825 h 1359742"/>
              <a:gd name="connsiteX1" fmla="*/ 442913 w 2912675"/>
              <a:gd name="connsiteY1" fmla="*/ 257175 h 1359742"/>
              <a:gd name="connsiteX2" fmla="*/ 704850 w 2912675"/>
              <a:gd name="connsiteY2" fmla="*/ 433388 h 1359742"/>
              <a:gd name="connsiteX3" fmla="*/ 1338263 w 2912675"/>
              <a:gd name="connsiteY3" fmla="*/ 604838 h 1359742"/>
              <a:gd name="connsiteX4" fmla="*/ 1962150 w 2912675"/>
              <a:gd name="connsiteY4" fmla="*/ 890588 h 1359742"/>
              <a:gd name="connsiteX5" fmla="*/ 2314575 w 2912675"/>
              <a:gd name="connsiteY5" fmla="*/ 1185863 h 1359742"/>
              <a:gd name="connsiteX6" fmla="*/ 2319338 w 2912675"/>
              <a:gd name="connsiteY6" fmla="*/ 1285875 h 1359742"/>
              <a:gd name="connsiteX7" fmla="*/ 2452688 w 2912675"/>
              <a:gd name="connsiteY7" fmla="*/ 1352550 h 1359742"/>
              <a:gd name="connsiteX8" fmla="*/ 2743200 w 2912675"/>
              <a:gd name="connsiteY8" fmla="*/ 1109663 h 1359742"/>
              <a:gd name="connsiteX9" fmla="*/ 2900363 w 2912675"/>
              <a:gd name="connsiteY9" fmla="*/ 828675 h 1359742"/>
              <a:gd name="connsiteX10" fmla="*/ 2419350 w 2912675"/>
              <a:gd name="connsiteY10" fmla="*/ 733425 h 1359742"/>
              <a:gd name="connsiteX11" fmla="*/ 1924051 w 2912675"/>
              <a:gd name="connsiteY11" fmla="*/ 590550 h 1359742"/>
              <a:gd name="connsiteX12" fmla="*/ 1343026 w 2912675"/>
              <a:gd name="connsiteY12" fmla="*/ 352425 h 1359742"/>
              <a:gd name="connsiteX13" fmla="*/ 885825 w 2912675"/>
              <a:gd name="connsiteY13" fmla="*/ 233363 h 1359742"/>
              <a:gd name="connsiteX14" fmla="*/ 733425 w 2912675"/>
              <a:gd name="connsiteY14" fmla="*/ 85725 h 1359742"/>
              <a:gd name="connsiteX15" fmla="*/ 514350 w 2912675"/>
              <a:gd name="connsiteY15" fmla="*/ 0 h 1359742"/>
              <a:gd name="connsiteX0" fmla="*/ 0 w 2912675"/>
              <a:gd name="connsiteY0" fmla="*/ 123825 h 1359742"/>
              <a:gd name="connsiteX1" fmla="*/ 442913 w 2912675"/>
              <a:gd name="connsiteY1" fmla="*/ 257175 h 1359742"/>
              <a:gd name="connsiteX2" fmla="*/ 704850 w 2912675"/>
              <a:gd name="connsiteY2" fmla="*/ 433388 h 1359742"/>
              <a:gd name="connsiteX3" fmla="*/ 1338263 w 2912675"/>
              <a:gd name="connsiteY3" fmla="*/ 604838 h 1359742"/>
              <a:gd name="connsiteX4" fmla="*/ 1962150 w 2912675"/>
              <a:gd name="connsiteY4" fmla="*/ 890588 h 1359742"/>
              <a:gd name="connsiteX5" fmla="*/ 2314575 w 2912675"/>
              <a:gd name="connsiteY5" fmla="*/ 1185863 h 1359742"/>
              <a:gd name="connsiteX6" fmla="*/ 2319338 w 2912675"/>
              <a:gd name="connsiteY6" fmla="*/ 1285875 h 1359742"/>
              <a:gd name="connsiteX7" fmla="*/ 2452688 w 2912675"/>
              <a:gd name="connsiteY7" fmla="*/ 1352550 h 1359742"/>
              <a:gd name="connsiteX8" fmla="*/ 2743200 w 2912675"/>
              <a:gd name="connsiteY8" fmla="*/ 1109663 h 1359742"/>
              <a:gd name="connsiteX9" fmla="*/ 2900363 w 2912675"/>
              <a:gd name="connsiteY9" fmla="*/ 828675 h 1359742"/>
              <a:gd name="connsiteX10" fmla="*/ 2419350 w 2912675"/>
              <a:gd name="connsiteY10" fmla="*/ 733425 h 1359742"/>
              <a:gd name="connsiteX11" fmla="*/ 1924051 w 2912675"/>
              <a:gd name="connsiteY11" fmla="*/ 590550 h 1359742"/>
              <a:gd name="connsiteX12" fmla="*/ 1343026 w 2912675"/>
              <a:gd name="connsiteY12" fmla="*/ 352425 h 1359742"/>
              <a:gd name="connsiteX13" fmla="*/ 971550 w 2912675"/>
              <a:gd name="connsiteY13" fmla="*/ 157163 h 1359742"/>
              <a:gd name="connsiteX14" fmla="*/ 733425 w 2912675"/>
              <a:gd name="connsiteY14" fmla="*/ 85725 h 1359742"/>
              <a:gd name="connsiteX15" fmla="*/ 514350 w 2912675"/>
              <a:gd name="connsiteY15" fmla="*/ 0 h 135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12675" h="1359742">
                <a:moveTo>
                  <a:pt x="0" y="123825"/>
                </a:moveTo>
                <a:cubicBezTo>
                  <a:pt x="147638" y="168275"/>
                  <a:pt x="325438" y="205581"/>
                  <a:pt x="442913" y="257175"/>
                </a:cubicBezTo>
                <a:cubicBezTo>
                  <a:pt x="560388" y="308769"/>
                  <a:pt x="555625" y="375444"/>
                  <a:pt x="704850" y="433388"/>
                </a:cubicBezTo>
                <a:cubicBezTo>
                  <a:pt x="854075" y="491332"/>
                  <a:pt x="1127125" y="547688"/>
                  <a:pt x="1338263" y="604838"/>
                </a:cubicBezTo>
                <a:cubicBezTo>
                  <a:pt x="1547813" y="681038"/>
                  <a:pt x="1799431" y="793751"/>
                  <a:pt x="1962150" y="890588"/>
                </a:cubicBezTo>
                <a:cubicBezTo>
                  <a:pt x="2124869" y="987426"/>
                  <a:pt x="2197100" y="1087438"/>
                  <a:pt x="2314575" y="1185863"/>
                </a:cubicBezTo>
                <a:lnTo>
                  <a:pt x="2319338" y="1285875"/>
                </a:lnTo>
                <a:cubicBezTo>
                  <a:pt x="2342357" y="1313656"/>
                  <a:pt x="2382044" y="1381919"/>
                  <a:pt x="2452688" y="1352550"/>
                </a:cubicBezTo>
                <a:cubicBezTo>
                  <a:pt x="2523332" y="1323181"/>
                  <a:pt x="2669381" y="1176338"/>
                  <a:pt x="2743200" y="1109663"/>
                </a:cubicBezTo>
                <a:cubicBezTo>
                  <a:pt x="2817812" y="1022351"/>
                  <a:pt x="2954338" y="891381"/>
                  <a:pt x="2900363" y="828675"/>
                </a:cubicBezTo>
                <a:lnTo>
                  <a:pt x="2419350" y="733425"/>
                </a:lnTo>
                <a:cubicBezTo>
                  <a:pt x="2249488" y="696913"/>
                  <a:pt x="2103438" y="654050"/>
                  <a:pt x="1924051" y="590550"/>
                </a:cubicBezTo>
                <a:cubicBezTo>
                  <a:pt x="1744664" y="527050"/>
                  <a:pt x="1501776" y="424656"/>
                  <a:pt x="1343026" y="352425"/>
                </a:cubicBezTo>
                <a:cubicBezTo>
                  <a:pt x="1184276" y="280194"/>
                  <a:pt x="1128713" y="187325"/>
                  <a:pt x="971550" y="157163"/>
                </a:cubicBezTo>
                <a:cubicBezTo>
                  <a:pt x="867569" y="117476"/>
                  <a:pt x="809625" y="111919"/>
                  <a:pt x="733425" y="85725"/>
                </a:cubicBezTo>
                <a:cubicBezTo>
                  <a:pt x="657225" y="59531"/>
                  <a:pt x="587375" y="28575"/>
                  <a:pt x="514350" y="0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086600" y="25908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39000" y="2214265"/>
            <a:ext cx="17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 complex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8267</TotalTime>
  <Words>1606</Words>
  <Application>Microsoft Office PowerPoint</Application>
  <PresentationFormat>On-screen Show (4:3)</PresentationFormat>
  <Paragraphs>307</Paragraphs>
  <Slides>65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Equity</vt:lpstr>
      <vt:lpstr>Equation</vt:lpstr>
      <vt:lpstr>Constraining models of uncertainty with data</vt:lpstr>
      <vt:lpstr>Modeling Uncertainty in the Earth Sciences</vt:lpstr>
      <vt:lpstr>Data</vt:lpstr>
      <vt:lpstr>Geophysical measurements</vt:lpstr>
      <vt:lpstr>Sea-based seismic</vt:lpstr>
      <vt:lpstr>inSAR:  interferometry synthetic aperture radar</vt:lpstr>
      <vt:lpstr>Ground penetrating radar</vt:lpstr>
      <vt:lpstr>What information does this data bring?</vt:lpstr>
      <vt:lpstr>Scale of information</vt:lpstr>
      <vt:lpstr>Scale of information</vt:lpstr>
      <vt:lpstr>Questions that we will address</vt:lpstr>
      <vt:lpstr>Probability-based methods</vt:lpstr>
      <vt:lpstr>Calibration and integration</vt:lpstr>
      <vt:lpstr>Calibration</vt:lpstr>
      <vt:lpstr>Data for calibration</vt:lpstr>
      <vt:lpstr>Data for calibration</vt:lpstr>
      <vt:lpstr>Example 1: scatter plots</vt:lpstr>
      <vt:lpstr>For discrete variables</vt:lpstr>
      <vt:lpstr>For discrete variables</vt:lpstr>
      <vt:lpstr>Calibration</vt:lpstr>
      <vt:lpstr>Integration of information content</vt:lpstr>
      <vt:lpstr>Redundancy</vt:lpstr>
      <vt:lpstr>Let’s make a hypothesis</vt:lpstr>
      <vt:lpstr>Mathematical result</vt:lpstr>
      <vt:lpstr>Integration of information content</vt:lpstr>
      <vt:lpstr>Questions that we will address</vt:lpstr>
      <vt:lpstr>Integration with spatial uncertainty</vt:lpstr>
      <vt:lpstr>Case study</vt:lpstr>
      <vt:lpstr>Geological concept</vt:lpstr>
      <vt:lpstr>Probability from seismic</vt:lpstr>
      <vt:lpstr>Using hard and soft data</vt:lpstr>
      <vt:lpstr>Depth variation</vt:lpstr>
      <vt:lpstr>Variogram-based methods</vt:lpstr>
      <vt:lpstr>Data for calibration</vt:lpstr>
      <vt:lpstr>Easy calibration: correlation-coefficient</vt:lpstr>
      <vt:lpstr>Expand kriging</vt:lpstr>
      <vt:lpstr>Example in S-GEMS</vt:lpstr>
      <vt:lpstr>Correlation coefficient</vt:lpstr>
      <vt:lpstr>Co-SGSIM</vt:lpstr>
      <vt:lpstr>Result</vt:lpstr>
      <vt:lpstr>Change correlation to -0.85</vt:lpstr>
      <vt:lpstr>Inverse modeling</vt:lpstr>
      <vt:lpstr>Motivation</vt:lpstr>
      <vt:lpstr>Motivation </vt:lpstr>
      <vt:lpstr>Elements of inverse modeling</vt:lpstr>
      <vt:lpstr>Example</vt:lpstr>
      <vt:lpstr>What can we perturb?</vt:lpstr>
      <vt:lpstr>Many solutions are possible</vt:lpstr>
      <vt:lpstr>Uncertainty: Bayes’ rule</vt:lpstr>
      <vt:lpstr>Why does Bayes’ rule matter ?</vt:lpstr>
      <vt:lpstr>For those who read geostatistics books</vt:lpstr>
      <vt:lpstr>What if there is “measurement error”?</vt:lpstr>
      <vt:lpstr>Back to our example</vt:lpstr>
      <vt:lpstr>Conclusion from Bayes’ rule</vt:lpstr>
      <vt:lpstr>Solution methods</vt:lpstr>
      <vt:lpstr>Prior models</vt:lpstr>
      <vt:lpstr>Ensemble averages</vt:lpstr>
      <vt:lpstr>Rejection sampler: no data error</vt:lpstr>
      <vt:lpstr>Rejection sampler: data error</vt:lpstr>
      <vt:lpstr>Rejection sampler: data error</vt:lpstr>
      <vt:lpstr>Conditional models</vt:lpstr>
      <vt:lpstr>Results</vt:lpstr>
      <vt:lpstr>Metropolis sampler</vt:lpstr>
      <vt:lpstr>Example of a gradual change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jcaers</dc:creator>
  <cp:lastModifiedBy>User</cp:lastModifiedBy>
  <cp:revision>89</cp:revision>
  <dcterms:created xsi:type="dcterms:W3CDTF">2009-01-21T19:02:06Z</dcterms:created>
  <dcterms:modified xsi:type="dcterms:W3CDTF">2011-07-14T17:28:03Z</dcterms:modified>
</cp:coreProperties>
</file>